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5"/>
  </p:notesMasterIdLst>
  <p:sldIdLst>
    <p:sldId id="283" r:id="rId2"/>
    <p:sldId id="304" r:id="rId3"/>
    <p:sldId id="301" r:id="rId4"/>
    <p:sldId id="306" r:id="rId5"/>
    <p:sldId id="326" r:id="rId6"/>
    <p:sldId id="388" r:id="rId7"/>
    <p:sldId id="322" r:id="rId8"/>
    <p:sldId id="321" r:id="rId9"/>
    <p:sldId id="308" r:id="rId10"/>
    <p:sldId id="310" r:id="rId11"/>
    <p:sldId id="323" r:id="rId12"/>
    <p:sldId id="325" r:id="rId13"/>
    <p:sldId id="338" r:id="rId14"/>
    <p:sldId id="339" r:id="rId15"/>
    <p:sldId id="366" r:id="rId16"/>
    <p:sldId id="389" r:id="rId17"/>
    <p:sldId id="318" r:id="rId18"/>
    <p:sldId id="348" r:id="rId19"/>
    <p:sldId id="328" r:id="rId20"/>
    <p:sldId id="329" r:id="rId21"/>
    <p:sldId id="330" r:id="rId22"/>
    <p:sldId id="293" r:id="rId23"/>
    <p:sldId id="342" r:id="rId24"/>
    <p:sldId id="324" r:id="rId25"/>
    <p:sldId id="345" r:id="rId26"/>
    <p:sldId id="344" r:id="rId27"/>
    <p:sldId id="343" r:id="rId28"/>
    <p:sldId id="384" r:id="rId29"/>
    <p:sldId id="390" r:id="rId30"/>
    <p:sldId id="374" r:id="rId31"/>
    <p:sldId id="380" r:id="rId32"/>
    <p:sldId id="387" r:id="rId33"/>
    <p:sldId id="386"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ushik reddy" initials="kr" lastIdx="1" clrIdx="0">
    <p:extLst>
      <p:ext uri="{19B8F6BF-5375-455C-9EA6-DF929625EA0E}">
        <p15:presenceInfo xmlns:p15="http://schemas.microsoft.com/office/powerpoint/2012/main" userId="d67ca28d35b96fb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3529" autoAdjust="0"/>
  </p:normalViewPr>
  <p:slideViewPr>
    <p:cSldViewPr>
      <p:cViewPr varScale="1">
        <p:scale>
          <a:sx n="76" d="100"/>
          <a:sy n="76" d="100"/>
        </p:scale>
        <p:origin x="1421"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07F8F7-CCD3-4A58-B635-FFDFE627060B}" type="datetimeFigureOut">
              <a:rPr lang="en-IN" smtClean="0"/>
              <a:t>1-6-23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78AEB-FCEC-4113-8026-E783F0A091A2}" type="slidenum">
              <a:rPr lang="en-IN" smtClean="0"/>
              <a:t>‹#›</a:t>
            </a:fld>
            <a:endParaRPr lang="en-IN"/>
          </a:p>
        </p:txBody>
      </p:sp>
    </p:spTree>
    <p:extLst>
      <p:ext uri="{BB962C8B-B14F-4D97-AF65-F5344CB8AC3E}">
        <p14:creationId xmlns:p14="http://schemas.microsoft.com/office/powerpoint/2010/main" val="2404330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 </a:t>
            </a:r>
            <a:r>
              <a:rPr lang="en-US" dirty="0" err="1"/>
              <a:t>gabor</a:t>
            </a:r>
            <a:r>
              <a:rPr lang="en-US" dirty="0"/>
              <a:t> for all parts, best </a:t>
            </a:r>
            <a:r>
              <a:rPr lang="en-US" dirty="0" err="1"/>
              <a:t>gabor</a:t>
            </a:r>
            <a:r>
              <a:rPr lang="en-US" dirty="0"/>
              <a:t> selected is not Gabor 37.. As only the required bones are noised up due to which the necessary structure is concentrated on. Gabor29 is also not a better option. But Gabor 11,12, 31 are lots of noises. </a:t>
            </a:r>
            <a:r>
              <a:rPr lang="en-US" dirty="0" err="1"/>
              <a:t>Duee</a:t>
            </a:r>
            <a:r>
              <a:rPr lang="en-US" dirty="0"/>
              <a:t> to which key features are captured. </a:t>
            </a:r>
            <a:endParaRPr lang="en-IN" dirty="0"/>
          </a:p>
          <a:p>
            <a:endParaRPr lang="en-IN" dirty="0"/>
          </a:p>
        </p:txBody>
      </p:sp>
      <p:sp>
        <p:nvSpPr>
          <p:cNvPr id="4" name="Slide Number Placeholder 3"/>
          <p:cNvSpPr>
            <a:spLocks noGrp="1"/>
          </p:cNvSpPr>
          <p:nvPr>
            <p:ph type="sldNum" sz="quarter" idx="5"/>
          </p:nvPr>
        </p:nvSpPr>
        <p:spPr/>
        <p:txBody>
          <a:bodyPr/>
          <a:lstStyle/>
          <a:p>
            <a:fld id="{24F78AEB-FCEC-4113-8026-E783F0A091A2}" type="slidenum">
              <a:rPr lang="en-IN" smtClean="0"/>
              <a:t>22</a:t>
            </a:fld>
            <a:endParaRPr lang="en-IN"/>
          </a:p>
        </p:txBody>
      </p:sp>
    </p:spTree>
    <p:extLst>
      <p:ext uri="{BB962C8B-B14F-4D97-AF65-F5344CB8AC3E}">
        <p14:creationId xmlns:p14="http://schemas.microsoft.com/office/powerpoint/2010/main" val="4291938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3AD6BCA-3508-4388-9860-40AFA9020237}"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857B9-35DB-4C88-9A1C-8F135FA6FC99}" type="slidenum">
              <a:rPr lang="en-US" smtClean="0"/>
              <a:pPr/>
              <a:t>‹#›</a:t>
            </a:fld>
            <a:endParaRPr lang="en-US"/>
          </a:p>
        </p:txBody>
      </p:sp>
    </p:spTree>
    <p:extLst>
      <p:ext uri="{BB962C8B-B14F-4D97-AF65-F5344CB8AC3E}">
        <p14:creationId xmlns:p14="http://schemas.microsoft.com/office/powerpoint/2010/main" val="155299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D6BCA-3508-4388-9860-40AFA9020237}"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857B9-35DB-4C88-9A1C-8F135FA6FC99}" type="slidenum">
              <a:rPr lang="en-US" smtClean="0"/>
              <a:pPr/>
              <a:t>‹#›</a:t>
            </a:fld>
            <a:endParaRPr lang="en-US"/>
          </a:p>
        </p:txBody>
      </p:sp>
    </p:spTree>
    <p:extLst>
      <p:ext uri="{BB962C8B-B14F-4D97-AF65-F5344CB8AC3E}">
        <p14:creationId xmlns:p14="http://schemas.microsoft.com/office/powerpoint/2010/main" val="3332910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D6BCA-3508-4388-9860-40AFA9020237}"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857B9-35DB-4C88-9A1C-8F135FA6FC99}" type="slidenum">
              <a:rPr lang="en-US" smtClean="0"/>
              <a:pPr/>
              <a:t>‹#›</a:t>
            </a:fld>
            <a:endParaRPr lang="en-US"/>
          </a:p>
        </p:txBody>
      </p:sp>
    </p:spTree>
    <p:extLst>
      <p:ext uri="{BB962C8B-B14F-4D97-AF65-F5344CB8AC3E}">
        <p14:creationId xmlns:p14="http://schemas.microsoft.com/office/powerpoint/2010/main" val="3024127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D6BCA-3508-4388-9860-40AFA9020237}"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857B9-35DB-4C88-9A1C-8F135FA6FC99}" type="slidenum">
              <a:rPr lang="en-US" smtClean="0"/>
              <a:pPr/>
              <a:t>‹#›</a:t>
            </a:fld>
            <a:endParaRPr lang="en-US"/>
          </a:p>
        </p:txBody>
      </p:sp>
    </p:spTree>
    <p:extLst>
      <p:ext uri="{BB962C8B-B14F-4D97-AF65-F5344CB8AC3E}">
        <p14:creationId xmlns:p14="http://schemas.microsoft.com/office/powerpoint/2010/main" val="3302513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D6BCA-3508-4388-9860-40AFA9020237}"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857B9-35DB-4C88-9A1C-8F135FA6FC99}" type="slidenum">
              <a:rPr lang="en-US" smtClean="0"/>
              <a:pPr/>
              <a:t>‹#›</a:t>
            </a:fld>
            <a:endParaRPr lang="en-US"/>
          </a:p>
        </p:txBody>
      </p:sp>
    </p:spTree>
    <p:extLst>
      <p:ext uri="{BB962C8B-B14F-4D97-AF65-F5344CB8AC3E}">
        <p14:creationId xmlns:p14="http://schemas.microsoft.com/office/powerpoint/2010/main" val="2378038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D6BCA-3508-4388-9860-40AFA9020237}" type="datetimeFigureOut">
              <a:rPr lang="en-US" smtClean="0"/>
              <a:pPr/>
              <a:t>6/1/2023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0857B9-35DB-4C88-9A1C-8F135FA6FC99}" type="slidenum">
              <a:rPr lang="en-US" smtClean="0"/>
              <a:pPr/>
              <a:t>‹#›</a:t>
            </a:fld>
            <a:endParaRPr lang="en-US"/>
          </a:p>
        </p:txBody>
      </p:sp>
    </p:spTree>
    <p:extLst>
      <p:ext uri="{BB962C8B-B14F-4D97-AF65-F5344CB8AC3E}">
        <p14:creationId xmlns:p14="http://schemas.microsoft.com/office/powerpoint/2010/main" val="3935050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D6BCA-3508-4388-9860-40AFA9020237}" type="datetimeFigureOut">
              <a:rPr lang="en-US" smtClean="0"/>
              <a:pPr/>
              <a:t>6/1/2023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0857B9-35DB-4C88-9A1C-8F135FA6FC99}" type="slidenum">
              <a:rPr lang="en-US" smtClean="0"/>
              <a:pPr/>
              <a:t>‹#›</a:t>
            </a:fld>
            <a:endParaRPr lang="en-US"/>
          </a:p>
        </p:txBody>
      </p:sp>
    </p:spTree>
    <p:extLst>
      <p:ext uri="{BB962C8B-B14F-4D97-AF65-F5344CB8AC3E}">
        <p14:creationId xmlns:p14="http://schemas.microsoft.com/office/powerpoint/2010/main" val="401214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D6BCA-3508-4388-9860-40AFA9020237}" type="datetimeFigureOut">
              <a:rPr lang="en-US" smtClean="0"/>
              <a:pPr/>
              <a:t>6/1/2023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0857B9-35DB-4C88-9A1C-8F135FA6FC99}" type="slidenum">
              <a:rPr lang="en-US" smtClean="0"/>
              <a:pPr/>
              <a:t>‹#›</a:t>
            </a:fld>
            <a:endParaRPr lang="en-US"/>
          </a:p>
        </p:txBody>
      </p:sp>
    </p:spTree>
    <p:extLst>
      <p:ext uri="{BB962C8B-B14F-4D97-AF65-F5344CB8AC3E}">
        <p14:creationId xmlns:p14="http://schemas.microsoft.com/office/powerpoint/2010/main" val="3444241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D6BCA-3508-4388-9860-40AFA9020237}" type="datetimeFigureOut">
              <a:rPr lang="en-US" smtClean="0"/>
              <a:pPr/>
              <a:t>6/1/2023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0857B9-35DB-4C88-9A1C-8F135FA6FC99}" type="slidenum">
              <a:rPr lang="en-US" smtClean="0"/>
              <a:pPr/>
              <a:t>‹#›</a:t>
            </a:fld>
            <a:endParaRPr lang="en-US"/>
          </a:p>
        </p:txBody>
      </p:sp>
    </p:spTree>
    <p:extLst>
      <p:ext uri="{BB962C8B-B14F-4D97-AF65-F5344CB8AC3E}">
        <p14:creationId xmlns:p14="http://schemas.microsoft.com/office/powerpoint/2010/main" val="3093389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AD6BCA-3508-4388-9860-40AFA9020237}" type="datetimeFigureOut">
              <a:rPr lang="en-US" smtClean="0"/>
              <a:pPr/>
              <a:t>6/1/2023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0857B9-35DB-4C88-9A1C-8F135FA6FC99}" type="slidenum">
              <a:rPr lang="en-US" smtClean="0"/>
              <a:pPr/>
              <a:t>‹#›</a:t>
            </a:fld>
            <a:endParaRPr lang="en-US"/>
          </a:p>
        </p:txBody>
      </p:sp>
    </p:spTree>
    <p:extLst>
      <p:ext uri="{BB962C8B-B14F-4D97-AF65-F5344CB8AC3E}">
        <p14:creationId xmlns:p14="http://schemas.microsoft.com/office/powerpoint/2010/main" val="3117060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AD6BCA-3508-4388-9860-40AFA9020237}" type="datetimeFigureOut">
              <a:rPr lang="en-US" smtClean="0"/>
              <a:pPr/>
              <a:t>6/1/2023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0857B9-35DB-4C88-9A1C-8F135FA6FC99}" type="slidenum">
              <a:rPr lang="en-US" smtClean="0"/>
              <a:pPr/>
              <a:t>‹#›</a:t>
            </a:fld>
            <a:endParaRPr lang="en-US"/>
          </a:p>
        </p:txBody>
      </p:sp>
    </p:spTree>
    <p:extLst>
      <p:ext uri="{BB962C8B-B14F-4D97-AF65-F5344CB8AC3E}">
        <p14:creationId xmlns:p14="http://schemas.microsoft.com/office/powerpoint/2010/main" val="793894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D6BCA-3508-4388-9860-40AFA9020237}" type="datetimeFigureOut">
              <a:rPr lang="en-US" smtClean="0"/>
              <a:pPr/>
              <a:t>6/1/2023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0857B9-35DB-4C88-9A1C-8F135FA6FC99}" type="slidenum">
              <a:rPr lang="en-US" smtClean="0"/>
              <a:pPr/>
              <a:t>‹#›</a:t>
            </a:fld>
            <a:endParaRPr lang="en-US"/>
          </a:p>
        </p:txBody>
      </p:sp>
    </p:spTree>
    <p:extLst>
      <p:ext uri="{BB962C8B-B14F-4D97-AF65-F5344CB8AC3E}">
        <p14:creationId xmlns:p14="http://schemas.microsoft.com/office/powerpoint/2010/main" val="152196833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jpg"/></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competitions/unifesp-x-ray-body-part-classifier/data"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03674" y="533400"/>
            <a:ext cx="8711726" cy="6019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p:txBody>
      </p:sp>
      <p:pic>
        <p:nvPicPr>
          <p:cNvPr id="7"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Google Shape;80;p12">
            <a:extLst>
              <a:ext uri="{FF2B5EF4-FFF2-40B4-BE49-F238E27FC236}">
                <a16:creationId xmlns:a16="http://schemas.microsoft.com/office/drawing/2014/main" id="{D144740B-5A1C-75ED-1D9C-6C417831BFEA}"/>
              </a:ext>
            </a:extLst>
          </p:cNvPr>
          <p:cNvSpPr txBox="1">
            <a:spLocks noGrp="1"/>
          </p:cNvSpPr>
          <p:nvPr/>
        </p:nvSpPr>
        <p:spPr>
          <a:xfrm>
            <a:off x="762000" y="658812"/>
            <a:ext cx="7696200" cy="914400"/>
          </a:xfrm>
          <a:prstGeom prst="rect">
            <a:avLst/>
          </a:prstGeom>
          <a:noFill/>
          <a:ln>
            <a:noFill/>
          </a:ln>
        </p:spPr>
        <p:txBody>
          <a:bodyPr spcFirstLastPara="1" wrap="square" lIns="45700" tIns="45700" rIns="45700"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Arial" panose="020B0604020202020204"/>
              <a:buNone/>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1800"/>
              <a:buFont typeface="Arial" panose="020B0604020202020204"/>
              <a:buNone/>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1800"/>
              <a:buFont typeface="Arial" panose="020B0604020202020204"/>
              <a:buNone/>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1800"/>
              <a:buFont typeface="Arial" panose="020B0604020202020204"/>
              <a:buNone/>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1800"/>
              <a:buFont typeface="Arial" panose="020B0604020202020204"/>
              <a:buNone/>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1800"/>
              <a:buFont typeface="Arial" panose="020B0604020202020204"/>
              <a:buNone/>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1800"/>
              <a:buFont typeface="Arial" panose="020B0604020202020204"/>
              <a:buNone/>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1800"/>
              <a:buFont typeface="Arial" panose="020B0604020202020204"/>
              <a:buNone/>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1800"/>
              <a:buFont typeface="Arial" panose="020B0604020202020204"/>
              <a:buNone/>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lnSpc>
                <a:spcPct val="160000"/>
              </a:lnSpc>
              <a:spcBef>
                <a:spcPts val="0"/>
              </a:spcBef>
              <a:spcAft>
                <a:spcPts val="0"/>
              </a:spcAft>
              <a:buClr>
                <a:srgbClr val="000000"/>
              </a:buClr>
              <a:buSzPts val="3200"/>
              <a:buFont typeface="Times New Roman" panose="02020603050405020304"/>
              <a:buNone/>
            </a:pPr>
            <a:r>
              <a:rPr lang="en-US" b="1" dirty="0">
                <a:latin typeface="Calibri" panose="020F0502020204030204" pitchFamily="34" charset="0"/>
                <a:ea typeface="Times New Roman" panose="02020603050405020304"/>
                <a:cs typeface="Calibri" panose="020F0502020204030204" pitchFamily="34" charset="0"/>
                <a:sym typeface="Times New Roman" panose="02020603050405020304"/>
              </a:rPr>
              <a:t>Body Part Classification From X-ray Images</a:t>
            </a:r>
          </a:p>
          <a:p>
            <a:pPr marL="0" lvl="0" indent="0" algn="ctr" rtl="0">
              <a:lnSpc>
                <a:spcPct val="160000"/>
              </a:lnSpc>
              <a:spcBef>
                <a:spcPts val="0"/>
              </a:spcBef>
              <a:spcAft>
                <a:spcPts val="0"/>
              </a:spcAft>
              <a:buClr>
                <a:srgbClr val="000000"/>
              </a:buClr>
              <a:buSzPts val="3200"/>
              <a:buFont typeface="Times New Roman" panose="02020603050405020304"/>
              <a:buNone/>
            </a:pPr>
            <a:r>
              <a:rPr lang="en-US" b="1" dirty="0">
                <a:latin typeface="Calibri" panose="020F0502020204030204" pitchFamily="34" charset="0"/>
                <a:ea typeface="Times New Roman" panose="02020603050405020304"/>
                <a:cs typeface="Calibri" panose="020F0502020204030204" pitchFamily="34" charset="0"/>
                <a:sym typeface="Times New Roman" panose="02020603050405020304"/>
              </a:rPr>
              <a:t>Phase 2 –Final Review ; June 1</a:t>
            </a:r>
            <a:r>
              <a:rPr lang="en-US" b="1" baseline="30000" dirty="0">
                <a:latin typeface="Calibri" panose="020F0502020204030204" pitchFamily="34" charset="0"/>
                <a:ea typeface="Times New Roman" panose="02020603050405020304"/>
                <a:cs typeface="Calibri" panose="020F0502020204030204" pitchFamily="34" charset="0"/>
                <a:sym typeface="Times New Roman" panose="02020603050405020304"/>
              </a:rPr>
              <a:t>st</a:t>
            </a:r>
            <a:r>
              <a:rPr lang="en-US" b="1" dirty="0">
                <a:latin typeface="Calibri" panose="020F0502020204030204" pitchFamily="34" charset="0"/>
                <a:ea typeface="Times New Roman" panose="02020603050405020304"/>
                <a:cs typeface="Calibri" panose="020F0502020204030204" pitchFamily="34" charset="0"/>
                <a:sym typeface="Times New Roman" panose="02020603050405020304"/>
              </a:rPr>
              <a:t> ,2023</a:t>
            </a:r>
            <a:endParaRPr b="1" dirty="0">
              <a:latin typeface="Calibri" panose="020F0502020204030204" pitchFamily="34" charset="0"/>
              <a:ea typeface="Times New Roman" panose="02020603050405020304"/>
              <a:cs typeface="Calibri" panose="020F0502020204030204" pitchFamily="34" charset="0"/>
              <a:sym typeface="Times New Roman" panose="02020603050405020304"/>
            </a:endParaRPr>
          </a:p>
        </p:txBody>
      </p:sp>
      <p:grpSp>
        <p:nvGrpSpPr>
          <p:cNvPr id="11" name="Google Shape;82;p12">
            <a:extLst>
              <a:ext uri="{FF2B5EF4-FFF2-40B4-BE49-F238E27FC236}">
                <a16:creationId xmlns:a16="http://schemas.microsoft.com/office/drawing/2014/main" id="{C6DAB986-5DD0-83EF-87E6-5BCD841482B4}"/>
              </a:ext>
            </a:extLst>
          </p:cNvPr>
          <p:cNvGrpSpPr/>
          <p:nvPr/>
        </p:nvGrpSpPr>
        <p:grpSpPr>
          <a:xfrm>
            <a:off x="512407" y="2061169"/>
            <a:ext cx="8119185" cy="4138019"/>
            <a:chOff x="0" y="-457922"/>
            <a:chExt cx="8108237" cy="4246922"/>
          </a:xfrm>
        </p:grpSpPr>
        <p:sp>
          <p:nvSpPr>
            <p:cNvPr id="13" name="Google Shape;83;p12">
              <a:extLst>
                <a:ext uri="{FF2B5EF4-FFF2-40B4-BE49-F238E27FC236}">
                  <a16:creationId xmlns:a16="http://schemas.microsoft.com/office/drawing/2014/main" id="{8D723FEA-7536-12C8-43B3-4A51E3ED81BC}"/>
                </a:ext>
              </a:extLst>
            </p:cNvPr>
            <p:cNvSpPr/>
            <p:nvPr/>
          </p:nvSpPr>
          <p:spPr>
            <a:xfrm>
              <a:off x="0" y="0"/>
              <a:ext cx="8097900" cy="3789000"/>
            </a:xfrm>
            <a:prstGeom prst="rect">
              <a:avLst/>
            </a:prstGeom>
            <a:solidFill>
              <a:srgbClr val="FFFFFF"/>
            </a:solidFill>
            <a:ln>
              <a:noFill/>
            </a:ln>
          </p:spPr>
          <p:txBody>
            <a:bodyPr spcFirstLastPara="1" wrap="square" lIns="45700" tIns="45700" rIns="457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lnSpc>
                  <a:spcPct val="8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Google Shape;84;p12">
              <a:extLst>
                <a:ext uri="{FF2B5EF4-FFF2-40B4-BE49-F238E27FC236}">
                  <a16:creationId xmlns:a16="http://schemas.microsoft.com/office/drawing/2014/main" id="{7E987974-7D4C-83F2-6456-BEFF6B5EC68F}"/>
                </a:ext>
              </a:extLst>
            </p:cNvPr>
            <p:cNvSpPr txBox="1"/>
            <p:nvPr/>
          </p:nvSpPr>
          <p:spPr>
            <a:xfrm>
              <a:off x="99437" y="-457922"/>
              <a:ext cx="8008800" cy="3543600"/>
            </a:xfrm>
            <a:prstGeom prst="rect">
              <a:avLst/>
            </a:prstGeom>
            <a:noFill/>
            <a:ln>
              <a:noFill/>
            </a:ln>
          </p:spPr>
          <p:txBody>
            <a:bodyPr spcFirstLastPara="1" wrap="square" lIns="45700" tIns="45700" rIns="457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80000"/>
                </a:lnSpc>
                <a:spcBef>
                  <a:spcPts val="0"/>
                </a:spcBef>
                <a:spcAft>
                  <a:spcPts val="0"/>
                </a:spcAft>
                <a:buClr>
                  <a:srgbClr val="000000"/>
                </a:buClr>
                <a:buSzPts val="2000"/>
                <a:buFont typeface="Arial" panose="020B0604020202020204"/>
                <a:buNone/>
              </a:pPr>
              <a:r>
                <a:rPr lang="en-US" sz="2000" b="1" i="0" u="none" strike="noStrike" cap="none" dirty="0">
                  <a:solidFill>
                    <a:srgbClr val="000000"/>
                  </a:solidFill>
                  <a:latin typeface="Calibri" panose="020F0502020204030204" pitchFamily="34" charset="0"/>
                  <a:ea typeface="Times New Roman" panose="02020603050405020304"/>
                  <a:cs typeface="Calibri" panose="020F0502020204030204" pitchFamily="34" charset="0"/>
                  <a:sym typeface="Times New Roman" panose="02020603050405020304"/>
                </a:rPr>
                <a:t>Group Number : 49       	     	                           </a:t>
              </a:r>
              <a:r>
                <a:rPr lang="en-US" sz="2000" b="1" dirty="0">
                  <a:latin typeface="Calibri" panose="020F0502020204030204" pitchFamily="34" charset="0"/>
                  <a:ea typeface="Times New Roman" panose="02020603050405020304"/>
                  <a:cs typeface="Calibri" panose="020F0502020204030204" pitchFamily="34" charset="0"/>
                  <a:sym typeface="Times New Roman" panose="02020603050405020304"/>
                </a:rPr>
                <a:t>Panel</a:t>
              </a:r>
              <a:r>
                <a:rPr lang="en-US" sz="2000" b="1" i="0" u="none" strike="noStrike" cap="none" dirty="0">
                  <a:solidFill>
                    <a:srgbClr val="000000"/>
                  </a:solidFill>
                  <a:latin typeface="Calibri" panose="020F0502020204030204" pitchFamily="34" charset="0"/>
                  <a:ea typeface="Times New Roman" panose="02020603050405020304"/>
                  <a:cs typeface="Calibri" panose="020F0502020204030204" pitchFamily="34" charset="0"/>
                  <a:sym typeface="Times New Roman" panose="02020603050405020304"/>
                </a:rPr>
                <a:t> Number:4</a:t>
              </a:r>
              <a:r>
                <a:rPr lang="en-US" sz="2000" b="1" dirty="0">
                  <a:latin typeface="Calibri" panose="020F0502020204030204" pitchFamily="34" charset="0"/>
                  <a:ea typeface="Times New Roman" panose="02020603050405020304"/>
                  <a:cs typeface="Calibri" panose="020F0502020204030204" pitchFamily="34" charset="0"/>
                  <a:sym typeface="Times New Roman" panose="02020603050405020304"/>
                </a:rPr>
                <a:t>(CVIP)</a:t>
              </a:r>
            </a:p>
            <a:p>
              <a:pPr marL="0" marR="0" lvl="0" indent="0" algn="l" rtl="0">
                <a:lnSpc>
                  <a:spcPct val="80000"/>
                </a:lnSpc>
                <a:spcBef>
                  <a:spcPts val="0"/>
                </a:spcBef>
                <a:spcAft>
                  <a:spcPts val="0"/>
                </a:spcAft>
                <a:buClr>
                  <a:srgbClr val="000000"/>
                </a:buClr>
                <a:buSzPts val="2000"/>
                <a:buFont typeface="Arial" panose="020B0604020202020204"/>
                <a:buNone/>
              </a:pPr>
              <a:endParaRPr lang="en-US" sz="2000" b="1" i="0" u="none" strike="noStrike" cap="none" dirty="0">
                <a:solidFill>
                  <a:srgbClr val="000000"/>
                </a:solidFill>
                <a:latin typeface="Calibri" panose="020F0502020204030204" pitchFamily="34" charset="0"/>
                <a:ea typeface="Times New Roman" panose="02020603050405020304"/>
                <a:cs typeface="Calibri" panose="020F0502020204030204" pitchFamily="34" charset="0"/>
                <a:sym typeface="Times New Roman" panose="02020603050405020304"/>
              </a:endParaRPr>
            </a:p>
            <a:p>
              <a:pPr marL="0" marR="0" lvl="0" indent="0" algn="l" rtl="0">
                <a:lnSpc>
                  <a:spcPct val="80000"/>
                </a:lnSpc>
                <a:spcBef>
                  <a:spcPts val="0"/>
                </a:spcBef>
                <a:spcAft>
                  <a:spcPts val="0"/>
                </a:spcAft>
                <a:buClr>
                  <a:srgbClr val="000000"/>
                </a:buClr>
                <a:buSzPts val="2000"/>
                <a:buFont typeface="Arial" panose="020B0604020202020204"/>
                <a:buNone/>
              </a:pPr>
              <a:r>
                <a:rPr lang="en-US" sz="2000" b="1" i="0" u="none" strike="noStrike" cap="none" dirty="0">
                  <a:solidFill>
                    <a:srgbClr val="000000"/>
                  </a:solidFill>
                  <a:latin typeface="Calibri" panose="020F0502020204030204" pitchFamily="34" charset="0"/>
                  <a:ea typeface="Times New Roman" panose="02020603050405020304"/>
                  <a:cs typeface="Calibri" panose="020F0502020204030204" pitchFamily="34" charset="0"/>
                  <a:sym typeface="Times New Roman" panose="02020603050405020304"/>
                </a:rPr>
                <a:t>Team Members </a:t>
              </a:r>
              <a:r>
                <a:rPr lang="en-US" sz="2000" b="0" i="0" u="none" strike="noStrike" cap="none" dirty="0">
                  <a:solidFill>
                    <a:srgbClr val="000000"/>
                  </a:solidFill>
                  <a:latin typeface="Calibri" panose="020F0502020204030204" pitchFamily="34" charset="0"/>
                  <a:ea typeface="Times New Roman" panose="02020603050405020304"/>
                  <a:cs typeface="Calibri" panose="020F0502020204030204" pitchFamily="34" charset="0"/>
                  <a:sym typeface="Times New Roman" panose="02020603050405020304"/>
                </a:rPr>
                <a:t>		</a:t>
              </a:r>
              <a:endParaRPr sz="1400" b="0" i="0" u="none" strike="noStrike" cap="none" dirty="0">
                <a:solidFill>
                  <a:srgbClr val="000000"/>
                </a:solidFill>
                <a:latin typeface="Calibri" panose="020F0502020204030204" pitchFamily="34" charset="0"/>
                <a:ea typeface="Times New Roman" panose="02020603050405020304"/>
                <a:cs typeface="Calibri" panose="020F0502020204030204" pitchFamily="34" charset="0"/>
                <a:sym typeface="Times New Roman" panose="02020603050405020304"/>
              </a:endParaRPr>
            </a:p>
            <a:p>
              <a:pPr marL="0" marR="0" lvl="0" indent="0" algn="l" rtl="0">
                <a:lnSpc>
                  <a:spcPct val="80000"/>
                </a:lnSpc>
                <a:spcBef>
                  <a:spcPts val="400"/>
                </a:spcBef>
                <a:spcAft>
                  <a:spcPts val="0"/>
                </a:spcAft>
                <a:buClr>
                  <a:srgbClr val="000000"/>
                </a:buClr>
                <a:buSzPts val="1400"/>
                <a:buFont typeface="Times New Roman" panose="02020603050405020304"/>
                <a:buNone/>
              </a:pPr>
              <a:endParaRPr sz="1400" b="0" i="0" u="none" strike="noStrike" cap="none" dirty="0">
                <a:solidFill>
                  <a:srgbClr val="000000"/>
                </a:solidFill>
                <a:latin typeface="Calibri" panose="020F0502020204030204" pitchFamily="34" charset="0"/>
                <a:ea typeface="Times New Roman" panose="02020603050405020304"/>
                <a:cs typeface="Calibri" panose="020F0502020204030204" pitchFamily="34" charset="0"/>
                <a:sym typeface="Times New Roman" panose="02020603050405020304"/>
              </a:endParaRPr>
            </a:p>
            <a:p>
              <a:pPr marL="0" marR="0" lvl="0" indent="0" algn="l" rtl="0">
                <a:lnSpc>
                  <a:spcPct val="80000"/>
                </a:lnSpc>
                <a:spcBef>
                  <a:spcPts val="400"/>
                </a:spcBef>
                <a:spcAft>
                  <a:spcPts val="0"/>
                </a:spcAft>
                <a:buClr>
                  <a:srgbClr val="000000"/>
                </a:buClr>
                <a:buSzPts val="1400"/>
                <a:buFont typeface="Times New Roman" panose="02020603050405020304"/>
                <a:buNone/>
              </a:pPr>
              <a:endParaRPr sz="1400" b="0" i="0" u="none" strike="noStrike" cap="none" dirty="0">
                <a:solidFill>
                  <a:srgbClr val="000000"/>
                </a:solidFill>
                <a:latin typeface="Calibri" panose="020F0502020204030204" pitchFamily="34" charset="0"/>
                <a:ea typeface="Times New Roman" panose="02020603050405020304"/>
                <a:cs typeface="Calibri" panose="020F0502020204030204" pitchFamily="34" charset="0"/>
                <a:sym typeface="Times New Roman" panose="02020603050405020304"/>
              </a:endParaRPr>
            </a:p>
            <a:p>
              <a:pPr marL="0" marR="0" lvl="0" indent="0" algn="l" rtl="0">
                <a:lnSpc>
                  <a:spcPct val="80000"/>
                </a:lnSpc>
                <a:spcBef>
                  <a:spcPts val="400"/>
                </a:spcBef>
                <a:spcAft>
                  <a:spcPts val="0"/>
                </a:spcAft>
                <a:buClr>
                  <a:srgbClr val="000000"/>
                </a:buClr>
                <a:buSzPts val="1400"/>
                <a:buFont typeface="Times New Roman" panose="02020603050405020304"/>
                <a:buNone/>
              </a:pPr>
              <a:endParaRPr sz="1400" b="0" i="0" u="none" strike="noStrike" cap="none" dirty="0">
                <a:solidFill>
                  <a:srgbClr val="000000"/>
                </a:solidFill>
                <a:latin typeface="Calibri" panose="020F0502020204030204" pitchFamily="34" charset="0"/>
                <a:ea typeface="Times New Roman" panose="02020603050405020304"/>
                <a:cs typeface="Calibri" panose="020F0502020204030204" pitchFamily="34" charset="0"/>
                <a:sym typeface="Times New Roman" panose="02020603050405020304"/>
              </a:endParaRPr>
            </a:p>
            <a:p>
              <a:pPr marL="0" marR="0" lvl="0" indent="0" algn="l" rtl="0">
                <a:lnSpc>
                  <a:spcPct val="80000"/>
                </a:lnSpc>
                <a:spcBef>
                  <a:spcPts val="400"/>
                </a:spcBef>
                <a:spcAft>
                  <a:spcPts val="0"/>
                </a:spcAft>
                <a:buClr>
                  <a:srgbClr val="000000"/>
                </a:buClr>
                <a:buSzPts val="1400"/>
                <a:buFont typeface="Times New Roman" panose="02020603050405020304"/>
                <a:buNone/>
              </a:pPr>
              <a:endParaRPr sz="1400" b="0" i="0" u="none" strike="noStrike" cap="none" dirty="0">
                <a:solidFill>
                  <a:srgbClr val="000000"/>
                </a:solidFill>
                <a:latin typeface="Calibri" panose="020F0502020204030204" pitchFamily="34" charset="0"/>
                <a:ea typeface="Times New Roman" panose="02020603050405020304"/>
                <a:cs typeface="Calibri" panose="020F0502020204030204" pitchFamily="34" charset="0"/>
                <a:sym typeface="Times New Roman" panose="02020603050405020304"/>
              </a:endParaRPr>
            </a:p>
            <a:p>
              <a:pPr marL="0" marR="0" lvl="0" indent="0" algn="l" rtl="0">
                <a:lnSpc>
                  <a:spcPct val="80000"/>
                </a:lnSpc>
                <a:spcBef>
                  <a:spcPts val="400"/>
                </a:spcBef>
                <a:spcAft>
                  <a:spcPts val="0"/>
                </a:spcAft>
                <a:buClr>
                  <a:srgbClr val="000000"/>
                </a:buClr>
                <a:buSzPts val="1400"/>
                <a:buFont typeface="Times New Roman" panose="02020603050405020304"/>
                <a:buNone/>
              </a:pPr>
              <a:endParaRPr sz="1400" b="0" i="0" u="none" strike="noStrike" cap="none" dirty="0">
                <a:solidFill>
                  <a:srgbClr val="000000"/>
                </a:solidFill>
                <a:latin typeface="Calibri" panose="020F0502020204030204" pitchFamily="34" charset="0"/>
                <a:ea typeface="Times New Roman" panose="02020603050405020304"/>
                <a:cs typeface="Calibri" panose="020F0502020204030204" pitchFamily="34" charset="0"/>
                <a:sym typeface="Times New Roman" panose="02020603050405020304"/>
              </a:endParaRPr>
            </a:p>
            <a:p>
              <a:pPr marL="0" marR="0" lvl="0" indent="0" algn="l" rtl="0">
                <a:lnSpc>
                  <a:spcPct val="80000"/>
                </a:lnSpc>
                <a:spcBef>
                  <a:spcPts val="400"/>
                </a:spcBef>
                <a:spcAft>
                  <a:spcPts val="0"/>
                </a:spcAft>
                <a:buClr>
                  <a:srgbClr val="000000"/>
                </a:buClr>
                <a:buSzPts val="1400"/>
                <a:buFont typeface="Times New Roman" panose="02020603050405020304"/>
                <a:buNone/>
              </a:pPr>
              <a:endParaRPr sz="1400" b="0" i="0" u="none" strike="noStrike" cap="none" dirty="0">
                <a:solidFill>
                  <a:srgbClr val="000000"/>
                </a:solidFill>
                <a:latin typeface="Calibri" panose="020F0502020204030204" pitchFamily="34" charset="0"/>
                <a:ea typeface="Times New Roman" panose="02020603050405020304"/>
                <a:cs typeface="Calibri" panose="020F0502020204030204" pitchFamily="34" charset="0"/>
                <a:sym typeface="Times New Roman" panose="02020603050405020304"/>
              </a:endParaRPr>
            </a:p>
            <a:p>
              <a:pPr marL="0" marR="0" lvl="0" indent="0" algn="l" rtl="0">
                <a:lnSpc>
                  <a:spcPct val="80000"/>
                </a:lnSpc>
                <a:spcBef>
                  <a:spcPts val="400"/>
                </a:spcBef>
                <a:spcAft>
                  <a:spcPts val="0"/>
                </a:spcAft>
                <a:buClr>
                  <a:srgbClr val="000000"/>
                </a:buClr>
                <a:buSzPts val="1400"/>
                <a:buFont typeface="Times New Roman" panose="02020603050405020304"/>
                <a:buNone/>
              </a:pPr>
              <a:endParaRPr sz="1400" b="0" i="0" u="none" strike="noStrike" cap="none" dirty="0">
                <a:solidFill>
                  <a:srgbClr val="000000"/>
                </a:solidFill>
                <a:latin typeface="Calibri" panose="020F0502020204030204" pitchFamily="34" charset="0"/>
                <a:ea typeface="Times New Roman" panose="02020603050405020304"/>
                <a:cs typeface="Calibri" panose="020F0502020204030204" pitchFamily="34" charset="0"/>
                <a:sym typeface="Times New Roman" panose="02020603050405020304"/>
              </a:endParaRPr>
            </a:p>
            <a:p>
              <a:pPr marL="0" marR="0" lvl="0" indent="0" algn="l" rtl="0">
                <a:lnSpc>
                  <a:spcPct val="80000"/>
                </a:lnSpc>
                <a:spcBef>
                  <a:spcPts val="400"/>
                </a:spcBef>
                <a:spcAft>
                  <a:spcPts val="0"/>
                </a:spcAft>
                <a:buClr>
                  <a:srgbClr val="000000"/>
                </a:buClr>
                <a:buSzPts val="1400"/>
                <a:buFont typeface="Times New Roman" panose="02020603050405020304"/>
                <a:buNone/>
              </a:pPr>
              <a:endParaRPr sz="1400" b="0" i="0" u="none" strike="noStrike" cap="none" dirty="0">
                <a:solidFill>
                  <a:srgbClr val="000000"/>
                </a:solidFill>
                <a:latin typeface="Calibri" panose="020F0502020204030204" pitchFamily="34" charset="0"/>
                <a:ea typeface="Times New Roman" panose="02020603050405020304"/>
                <a:cs typeface="Calibri" panose="020F0502020204030204" pitchFamily="34" charset="0"/>
                <a:sym typeface="Times New Roman" panose="02020603050405020304"/>
              </a:endParaRPr>
            </a:p>
            <a:p>
              <a:pPr marL="0" marR="0" lvl="0" indent="0" algn="l" rtl="0">
                <a:lnSpc>
                  <a:spcPct val="80000"/>
                </a:lnSpc>
                <a:spcBef>
                  <a:spcPts val="400"/>
                </a:spcBef>
                <a:spcAft>
                  <a:spcPts val="0"/>
                </a:spcAft>
                <a:buClr>
                  <a:srgbClr val="000000"/>
                </a:buClr>
                <a:buSzPts val="1400"/>
                <a:buFont typeface="Arial" panose="020B0604020202020204"/>
                <a:buNone/>
              </a:pPr>
              <a:endParaRPr sz="1400" b="0" i="0" u="none" strike="noStrike" cap="none" dirty="0">
                <a:solidFill>
                  <a:srgbClr val="000000"/>
                </a:solidFill>
                <a:latin typeface="Calibri" panose="020F0502020204030204" pitchFamily="34" charset="0"/>
                <a:ea typeface="Times New Roman" panose="02020603050405020304"/>
                <a:cs typeface="Calibri" panose="020F0502020204030204" pitchFamily="34" charset="0"/>
                <a:sym typeface="Times New Roman" panose="02020603050405020304"/>
              </a:endParaRPr>
            </a:p>
            <a:p>
              <a:pPr marL="0" marR="0" lvl="0" indent="0" algn="l" rtl="0">
                <a:lnSpc>
                  <a:spcPct val="80000"/>
                </a:lnSpc>
                <a:spcBef>
                  <a:spcPts val="400"/>
                </a:spcBef>
                <a:spcAft>
                  <a:spcPts val="0"/>
                </a:spcAft>
                <a:buClr>
                  <a:srgbClr val="000000"/>
                </a:buClr>
                <a:buSzPts val="1400"/>
                <a:buFont typeface="Arial" panose="020B0604020202020204"/>
                <a:buNone/>
              </a:pPr>
              <a:endParaRPr sz="1400" b="0" i="0" u="none" strike="noStrike" cap="none" dirty="0">
                <a:solidFill>
                  <a:srgbClr val="000000"/>
                </a:solidFill>
                <a:latin typeface="Calibri" panose="020F0502020204030204" pitchFamily="34" charset="0"/>
                <a:ea typeface="Times New Roman" panose="02020603050405020304"/>
                <a:cs typeface="Calibri" panose="020F0502020204030204" pitchFamily="34" charset="0"/>
                <a:sym typeface="Times New Roman" panose="02020603050405020304"/>
              </a:endParaRPr>
            </a:p>
            <a:p>
              <a:pPr marL="0" marR="0" lvl="0" indent="0" algn="l" rtl="0">
                <a:lnSpc>
                  <a:spcPct val="80000"/>
                </a:lnSpc>
                <a:spcBef>
                  <a:spcPts val="400"/>
                </a:spcBef>
                <a:spcAft>
                  <a:spcPts val="0"/>
                </a:spcAft>
                <a:buClr>
                  <a:srgbClr val="000000"/>
                </a:buClr>
                <a:buSzPts val="1800"/>
                <a:buFont typeface="Arial" panose="020B0604020202020204"/>
                <a:buNone/>
              </a:pPr>
              <a:r>
                <a:rPr lang="en-US" sz="1800" b="1" i="0" u="none" strike="noStrike" cap="none" dirty="0">
                  <a:solidFill>
                    <a:srgbClr val="000000"/>
                  </a:solidFill>
                  <a:latin typeface="Calibri" panose="020F0502020204030204" pitchFamily="34" charset="0"/>
                  <a:cs typeface="Calibri" panose="020F0502020204030204" pitchFamily="34" charset="0"/>
                  <a:sym typeface="Arial" panose="020B0604020202020204"/>
                </a:rPr>
                <a:t> </a:t>
              </a:r>
            </a:p>
            <a:p>
              <a:pPr marL="0" marR="0" lvl="0" indent="0" algn="l" rtl="0">
                <a:lnSpc>
                  <a:spcPct val="80000"/>
                </a:lnSpc>
                <a:spcBef>
                  <a:spcPts val="400"/>
                </a:spcBef>
                <a:spcAft>
                  <a:spcPts val="0"/>
                </a:spcAft>
                <a:buClr>
                  <a:srgbClr val="000000"/>
                </a:buClr>
                <a:buSzPts val="1800"/>
                <a:buFont typeface="Arial" panose="020B0604020202020204"/>
                <a:buNone/>
              </a:pPr>
              <a:endParaRPr sz="1800" b="1" i="0" u="none" strike="noStrike" cap="none" dirty="0">
                <a:solidFill>
                  <a:srgbClr val="000000"/>
                </a:solidFill>
                <a:latin typeface="Calibri" panose="020F0502020204030204" pitchFamily="34" charset="0"/>
                <a:cs typeface="Calibri" panose="020F0502020204030204" pitchFamily="34" charset="0"/>
                <a:sym typeface="Arial" panose="020B0604020202020204"/>
              </a:endParaRPr>
            </a:p>
            <a:p>
              <a:pPr marL="0" marR="0" lvl="0" indent="0" algn="ctr" rtl="0">
                <a:lnSpc>
                  <a:spcPct val="80000"/>
                </a:lnSpc>
                <a:spcBef>
                  <a:spcPts val="400"/>
                </a:spcBef>
                <a:spcAft>
                  <a:spcPts val="0"/>
                </a:spcAft>
                <a:buClr>
                  <a:srgbClr val="000000"/>
                </a:buClr>
                <a:buSzPts val="1800"/>
                <a:buFont typeface="Arial" panose="020B0604020202020204"/>
                <a:buNone/>
              </a:pPr>
              <a:endParaRPr sz="1800" b="1" i="0" u="none" strike="noStrike" cap="none" dirty="0">
                <a:solidFill>
                  <a:srgbClr val="000000"/>
                </a:solidFill>
                <a:latin typeface="Calibri" panose="020F0502020204030204" pitchFamily="34" charset="0"/>
                <a:cs typeface="Calibri" panose="020F0502020204030204" pitchFamily="34" charset="0"/>
                <a:sym typeface="Arial" panose="020B0604020202020204"/>
              </a:endParaRPr>
            </a:p>
            <a:p>
              <a:pPr marL="0" marR="0" lvl="0" indent="0" algn="ctr" rtl="0">
                <a:lnSpc>
                  <a:spcPct val="80000"/>
                </a:lnSpc>
                <a:spcBef>
                  <a:spcPts val="400"/>
                </a:spcBef>
                <a:spcAft>
                  <a:spcPts val="0"/>
                </a:spcAft>
                <a:buClr>
                  <a:srgbClr val="000000"/>
                </a:buClr>
                <a:buSzPts val="1800"/>
                <a:buFont typeface="Arial" panose="020B0604020202020204"/>
                <a:buNone/>
              </a:pPr>
              <a:r>
                <a:rPr lang="en-US" sz="2000" b="1" i="0" u="none" strike="noStrike" cap="none" dirty="0">
                  <a:solidFill>
                    <a:srgbClr val="000000"/>
                  </a:solidFill>
                  <a:latin typeface="Calibri" panose="020F0502020204030204" pitchFamily="34" charset="0"/>
                  <a:ea typeface="Times New Roman" panose="02020603050405020304"/>
                  <a:cs typeface="Calibri" panose="020F0502020204030204" pitchFamily="34" charset="0"/>
                  <a:sym typeface="Times New Roman" panose="02020603050405020304"/>
                </a:rPr>
                <a:t>Project  Advisor: Dr. </a:t>
              </a:r>
              <a:r>
                <a:rPr lang="en-US" sz="2000" b="1" i="0" u="none" strike="noStrike" cap="none" dirty="0" err="1">
                  <a:solidFill>
                    <a:srgbClr val="000000"/>
                  </a:solidFill>
                  <a:latin typeface="Calibri" panose="020F0502020204030204" pitchFamily="34" charset="0"/>
                  <a:ea typeface="Times New Roman" panose="02020603050405020304"/>
                  <a:cs typeface="Calibri" panose="020F0502020204030204" pitchFamily="34" charset="0"/>
                  <a:sym typeface="Times New Roman" panose="02020603050405020304"/>
                </a:rPr>
                <a:t>Raghesh</a:t>
              </a:r>
              <a:r>
                <a:rPr lang="en-US" sz="2000" b="1" i="0" u="none" strike="noStrike" cap="none" dirty="0">
                  <a:solidFill>
                    <a:srgbClr val="000000"/>
                  </a:solidFill>
                  <a:latin typeface="Calibri" panose="020F0502020204030204" pitchFamily="34" charset="0"/>
                  <a:ea typeface="Times New Roman" panose="02020603050405020304"/>
                  <a:cs typeface="Calibri" panose="020F0502020204030204" pitchFamily="34" charset="0"/>
                  <a:sym typeface="Times New Roman" panose="02020603050405020304"/>
                </a:rPr>
                <a:t> Krishnan K / Asst. Professor / CSE</a:t>
              </a:r>
              <a:endParaRPr sz="2000" b="0" i="0" u="none" strike="noStrike" cap="none" dirty="0">
                <a:solidFill>
                  <a:srgbClr val="000000"/>
                </a:solidFill>
                <a:latin typeface="Calibri" panose="020F0502020204030204" pitchFamily="34" charset="0"/>
                <a:ea typeface="Times New Roman" panose="02020603050405020304"/>
                <a:cs typeface="Calibri" panose="020F0502020204030204" pitchFamily="34" charset="0"/>
                <a:sym typeface="Times New Roman" panose="02020603050405020304"/>
              </a:endParaRPr>
            </a:p>
          </p:txBody>
        </p:sp>
      </p:grpSp>
      <p:pic>
        <p:nvPicPr>
          <p:cNvPr id="12" name="table">
            <a:extLst>
              <a:ext uri="{FF2B5EF4-FFF2-40B4-BE49-F238E27FC236}">
                <a16:creationId xmlns:a16="http://schemas.microsoft.com/office/drawing/2014/main" id="{2019FA37-C865-7821-79C3-7E395CE30D63}"/>
              </a:ext>
            </a:extLst>
          </p:cNvPr>
          <p:cNvPicPr>
            <a:picLocks noChangeAspect="1"/>
          </p:cNvPicPr>
          <p:nvPr/>
        </p:nvPicPr>
        <p:blipFill>
          <a:blip r:embed="rId3"/>
          <a:stretch>
            <a:fillRect/>
          </a:stretch>
        </p:blipFill>
        <p:spPr>
          <a:xfrm>
            <a:off x="611978" y="3118263"/>
            <a:ext cx="8000975" cy="2589200"/>
          </a:xfrm>
          <a:prstGeom prst="rect">
            <a:avLst/>
          </a:prstGeom>
        </p:spPr>
      </p:pic>
    </p:spTree>
    <p:extLst>
      <p:ext uri="{BB962C8B-B14F-4D97-AF65-F5344CB8AC3E}">
        <p14:creationId xmlns:p14="http://schemas.microsoft.com/office/powerpoint/2010/main" val="3120914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600" y="533400"/>
            <a:ext cx="8686800" cy="6019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457200" y="1753285"/>
            <a:ext cx="8229600" cy="1447800"/>
          </a:xfrm>
        </p:spPr>
        <p:txBody>
          <a:bodyPr>
            <a:noAutofit/>
          </a:bodyPr>
          <a:lstStyle/>
          <a:p>
            <a:r>
              <a:rPr lang="en-US" sz="2400" b="1" dirty="0">
                <a:latin typeface="Arial" panose="020B0604020202020204" pitchFamily="34" charset="0"/>
                <a:cs typeface="Arial" panose="020B0604020202020204" pitchFamily="34" charset="0"/>
              </a:rPr>
              <a:t>ARCHITECTURE DIAGRAM </a:t>
            </a:r>
            <a:br>
              <a:rPr lang="en-US" sz="3600" b="1" dirty="0">
                <a:latin typeface="Arial" panose="020B0604020202020204" pitchFamily="34" charset="0"/>
                <a:cs typeface="Arial" panose="020B0604020202020204" pitchFamily="34" charset="0"/>
              </a:rPr>
            </a:br>
            <a:br>
              <a:rPr lang="en-US" sz="3600" dirty="0">
                <a:latin typeface="Times New Roman" pitchFamily="18" charset="0"/>
                <a:cs typeface="Times New Roman" pitchFamily="18" charset="0"/>
              </a:rPr>
            </a:br>
            <a:br>
              <a:rPr lang="en-US" sz="3600" dirty="0">
                <a:latin typeface="Times New Roman" pitchFamily="18" charset="0"/>
                <a:cs typeface="Times New Roman" pitchFamily="18" charset="0"/>
              </a:rPr>
            </a:br>
            <a:br>
              <a:rPr lang="en-US" sz="3600" b="1" dirty="0">
                <a:latin typeface="Times New Roman" pitchFamily="18" charset="0"/>
                <a:cs typeface="Times New Roman" pitchFamily="18" charset="0"/>
              </a:rPr>
            </a:br>
            <a:br>
              <a:rPr lang="en-US" sz="3600" b="1" dirty="0">
                <a:latin typeface="Times New Roman" pitchFamily="18" charset="0"/>
                <a:cs typeface="Times New Roman" pitchFamily="18" charset="0"/>
              </a:rPr>
            </a:br>
            <a:endParaRPr lang="en-US" sz="3600" b="1"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5F5DE2FE-FDB4-C994-78E4-C7DD5786F65A}"/>
              </a:ext>
            </a:extLst>
          </p:cNvPr>
          <p:cNvSpPr/>
          <p:nvPr/>
        </p:nvSpPr>
        <p:spPr>
          <a:xfrm>
            <a:off x="7391400" y="3429000"/>
            <a:ext cx="6096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92473745-2A0D-50DA-2441-DFECF11D4519}"/>
              </a:ext>
            </a:extLst>
          </p:cNvPr>
          <p:cNvPicPr>
            <a:picLocks noChangeAspect="1"/>
          </p:cNvPicPr>
          <p:nvPr/>
        </p:nvPicPr>
        <p:blipFill>
          <a:blip r:embed="rId3"/>
          <a:stretch>
            <a:fillRect/>
          </a:stretch>
        </p:blipFill>
        <p:spPr>
          <a:xfrm>
            <a:off x="609600" y="1712408"/>
            <a:ext cx="8246462" cy="362159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600" y="474407"/>
            <a:ext cx="8686800" cy="6019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457200" y="1981200"/>
            <a:ext cx="8229600" cy="571500"/>
          </a:xfrm>
        </p:spPr>
        <p:txBody>
          <a:bodyPr>
            <a:noAutofit/>
          </a:bodyPr>
          <a:lstStyle/>
          <a:p>
            <a:r>
              <a:rPr lang="en-US" sz="2400" b="1" dirty="0">
                <a:latin typeface="Arial" panose="020B0604020202020204" pitchFamily="34" charset="0"/>
                <a:cs typeface="Arial" panose="020B0604020202020204" pitchFamily="34" charset="0"/>
              </a:rPr>
              <a:t>MODULES AND EXPLANATION</a:t>
            </a:r>
            <a:br>
              <a:rPr lang="en-US" sz="2400" b="1" dirty="0">
                <a:latin typeface="Times New Roman" pitchFamily="18" charset="0"/>
                <a:cs typeface="Times New Roman" pitchFamily="18" charset="0"/>
              </a:rPr>
            </a:br>
            <a:br>
              <a:rPr lang="en-US" sz="3600" dirty="0">
                <a:latin typeface="Times New Roman" pitchFamily="18" charset="0"/>
                <a:cs typeface="Times New Roman" pitchFamily="18" charset="0"/>
              </a:rPr>
            </a:br>
            <a:br>
              <a:rPr lang="en-US" sz="3600" dirty="0">
                <a:latin typeface="Times New Roman" pitchFamily="18" charset="0"/>
                <a:cs typeface="Times New Roman" pitchFamily="18" charset="0"/>
              </a:rPr>
            </a:br>
            <a:br>
              <a:rPr lang="en-US" sz="3600" b="1" dirty="0">
                <a:latin typeface="Times New Roman" pitchFamily="18" charset="0"/>
                <a:cs typeface="Times New Roman" pitchFamily="18" charset="0"/>
              </a:rPr>
            </a:br>
            <a:br>
              <a:rPr lang="en-US" sz="3600" b="1" dirty="0">
                <a:latin typeface="Times New Roman" pitchFamily="18" charset="0"/>
                <a:cs typeface="Times New Roman" pitchFamily="18" charset="0"/>
              </a:rPr>
            </a:br>
            <a:endParaRPr lang="en-US" sz="3600" b="1"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9">
            <a:extLst>
              <a:ext uri="{FF2B5EF4-FFF2-40B4-BE49-F238E27FC236}">
                <a16:creationId xmlns:a16="http://schemas.microsoft.com/office/drawing/2014/main" id="{323D2E70-B826-2ABF-075B-905B0D204651}"/>
              </a:ext>
            </a:extLst>
          </p:cNvPr>
          <p:cNvSpPr txBox="1"/>
          <p:nvPr/>
        </p:nvSpPr>
        <p:spPr>
          <a:xfrm>
            <a:off x="624919" y="1334932"/>
            <a:ext cx="7894162" cy="4893327"/>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03195">
              <a:lnSpc>
                <a:spcPct val="115000"/>
              </a:lnSpc>
              <a:spcAft>
                <a:spcPts val="800"/>
              </a:spcAft>
            </a:pPr>
            <a:r>
              <a:rPr lang="en-US" sz="2400" b="1" dirty="0">
                <a:latin typeface="Arial" panose="020B0604020202020204" pitchFamily="34" charset="0"/>
                <a:cs typeface="Arial" panose="020B0604020202020204" pitchFamily="34" charset="0"/>
              </a:rPr>
              <a:t>Data Augmentation</a:t>
            </a:r>
          </a:p>
          <a:p>
            <a:pPr marL="546095" indent="-342900">
              <a:lnSpc>
                <a:spcPct val="115000"/>
              </a:lnSpc>
              <a:spcAft>
                <a:spcPts val="800"/>
              </a:spcAft>
              <a:buFont typeface="Arial" panose="020B0604020202020204" pitchFamily="34" charset="0"/>
              <a:buChar char="•"/>
            </a:pPr>
            <a:r>
              <a:rPr lang="en-US" sz="2000" dirty="0">
                <a:latin typeface="Arial" panose="020B0604020202020204" pitchFamily="34" charset="0"/>
                <a:cs typeface="Arial" panose="020B0604020202020204" pitchFamily="34" charset="0"/>
              </a:rPr>
              <a:t>Set of methods used to increase the amount of data by generating new data from existing data. </a:t>
            </a:r>
          </a:p>
          <a:p>
            <a:pPr marL="546095" indent="-342900">
              <a:lnSpc>
                <a:spcPct val="115000"/>
              </a:lnSpc>
              <a:spcAft>
                <a:spcPts val="800"/>
              </a:spcAft>
              <a:buFont typeface="Arial" panose="020B0604020202020204" pitchFamily="34" charset="0"/>
              <a:buChar char="•"/>
            </a:pPr>
            <a:r>
              <a:rPr lang="en-US" sz="2000" dirty="0">
                <a:latin typeface="Arial" panose="020B0604020202020204" pitchFamily="34" charset="0"/>
                <a:cs typeface="Arial" panose="020B0604020202020204" pitchFamily="34" charset="0"/>
              </a:rPr>
              <a:t>Improves model performance by adding new data to the training set, helps in achieving better accuracy. </a:t>
            </a:r>
          </a:p>
          <a:p>
            <a:pPr marL="546095" indent="-342900">
              <a:lnSpc>
                <a:spcPct val="115000"/>
              </a:lnSpc>
              <a:spcAft>
                <a:spcPts val="800"/>
              </a:spcAft>
              <a:buFont typeface="Arial" panose="020B0604020202020204" pitchFamily="34" charset="0"/>
              <a:buChar char="•"/>
            </a:pPr>
            <a:r>
              <a:rPr lang="en-US" sz="2000" dirty="0">
                <a:latin typeface="Arial" panose="020B0604020202020204" pitchFamily="34" charset="0"/>
                <a:cs typeface="Arial" panose="020B0604020202020204" pitchFamily="34" charset="0"/>
              </a:rPr>
              <a:t>Easier and cost effective, collecting and labelling data is costly and exhausting</a:t>
            </a:r>
          </a:p>
          <a:p>
            <a:pPr marL="546095" indent="-342900">
              <a:lnSpc>
                <a:spcPct val="115000"/>
              </a:lnSpc>
              <a:spcAft>
                <a:spcPts val="800"/>
              </a:spcAft>
              <a:buFont typeface="Arial" panose="020B0604020202020204" pitchFamily="34" charset="0"/>
              <a:buChar char="•"/>
            </a:pPr>
            <a:r>
              <a:rPr lang="en-US" sz="2000" dirty="0">
                <a:latin typeface="Arial" panose="020B0604020202020204" pitchFamily="34" charset="0"/>
                <a:cs typeface="Arial" panose="020B0604020202020204" pitchFamily="34" charset="0"/>
              </a:rPr>
              <a:t>Done by applying various transformation techniques such as rotation , flipping, scaling to the existing data.</a:t>
            </a:r>
            <a:r>
              <a:rPr lang="en-US" sz="2000" b="1" dirty="0">
                <a:latin typeface="Arial" panose="020B0604020202020204" pitchFamily="34" charset="0"/>
                <a:cs typeface="Arial" panose="020B0604020202020204" pitchFamily="34" charset="0"/>
              </a:rPr>
              <a:t> (Traditional techniques)</a:t>
            </a:r>
          </a:p>
          <a:p>
            <a:pPr marL="546095" indent="-342900">
              <a:lnSpc>
                <a:spcPct val="115000"/>
              </a:lnSpc>
              <a:spcAft>
                <a:spcPts val="800"/>
              </a:spcAft>
              <a:buFont typeface="Arial" panose="020B0604020202020204" pitchFamily="34" charset="0"/>
              <a:buChar char="•"/>
            </a:pPr>
            <a:r>
              <a:rPr lang="en-US" sz="2000" dirty="0">
                <a:latin typeface="Arial" panose="020B0604020202020204" pitchFamily="34" charset="0"/>
                <a:cs typeface="Arial" panose="020B0604020202020204" pitchFamily="34" charset="0"/>
              </a:rPr>
              <a:t>Models can learn features that are invariant to transformation using data augmentation.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600" y="474407"/>
            <a:ext cx="8686800" cy="6019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9">
            <a:extLst>
              <a:ext uri="{FF2B5EF4-FFF2-40B4-BE49-F238E27FC236}">
                <a16:creationId xmlns:a16="http://schemas.microsoft.com/office/drawing/2014/main" id="{323D2E70-B826-2ABF-075B-905B0D204651}"/>
              </a:ext>
            </a:extLst>
          </p:cNvPr>
          <p:cNvSpPr txBox="1"/>
          <p:nvPr/>
        </p:nvSpPr>
        <p:spPr>
          <a:xfrm>
            <a:off x="624919" y="836835"/>
            <a:ext cx="7894162" cy="610488"/>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03195">
              <a:lnSpc>
                <a:spcPct val="115000"/>
              </a:lnSpc>
              <a:spcAft>
                <a:spcPts val="800"/>
              </a:spcAft>
            </a:pPr>
            <a:r>
              <a:rPr lang="en-US" sz="3200" b="1" dirty="0">
                <a:latin typeface="Arial" panose="020B0604020202020204" pitchFamily="34" charset="0"/>
                <a:cs typeface="Arial" panose="020B0604020202020204" pitchFamily="34" charset="0"/>
              </a:rPr>
              <a:t>Traditional Data Augmentation :</a:t>
            </a:r>
          </a:p>
        </p:txBody>
      </p:sp>
      <p:pic>
        <p:nvPicPr>
          <p:cNvPr id="7" name="Picture 6">
            <a:extLst>
              <a:ext uri="{FF2B5EF4-FFF2-40B4-BE49-F238E27FC236}">
                <a16:creationId xmlns:a16="http://schemas.microsoft.com/office/drawing/2014/main" id="{5D8B602F-AE7B-7811-5264-D85F986A64A7}"/>
              </a:ext>
            </a:extLst>
          </p:cNvPr>
          <p:cNvPicPr>
            <a:picLocks noChangeAspect="1"/>
          </p:cNvPicPr>
          <p:nvPr/>
        </p:nvPicPr>
        <p:blipFill>
          <a:blip r:embed="rId3"/>
          <a:stretch>
            <a:fillRect/>
          </a:stretch>
        </p:blipFill>
        <p:spPr>
          <a:xfrm>
            <a:off x="863837" y="1828800"/>
            <a:ext cx="7209145" cy="4229467"/>
          </a:xfrm>
          <a:prstGeom prst="rect">
            <a:avLst/>
          </a:prstGeom>
        </p:spPr>
      </p:pic>
    </p:spTree>
    <p:extLst>
      <p:ext uri="{BB962C8B-B14F-4D97-AF65-F5344CB8AC3E}">
        <p14:creationId xmlns:p14="http://schemas.microsoft.com/office/powerpoint/2010/main" val="699730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600" y="507023"/>
            <a:ext cx="8686800" cy="6019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C996CE5F-2B03-EC3C-B575-B12551A70CC4}"/>
              </a:ext>
            </a:extLst>
          </p:cNvPr>
          <p:cNvSpPr txBox="1"/>
          <p:nvPr/>
        </p:nvSpPr>
        <p:spPr>
          <a:xfrm>
            <a:off x="381000" y="1295400"/>
            <a:ext cx="8382000" cy="4936223"/>
          </a:xfrm>
          <a:prstGeom prst="rect">
            <a:avLst/>
          </a:prstGeom>
          <a:noFill/>
        </p:spPr>
        <p:txBody>
          <a:bodyPr wrap="square" rtlCol="0">
            <a:spAutoFit/>
          </a:bodyPr>
          <a:lstStyle/>
          <a:p>
            <a:pPr marL="342900" indent="-342900" algn="just">
              <a:lnSpc>
                <a:spcPct val="200000"/>
              </a:lnSpc>
              <a:buFont typeface="Arial" panose="020B0604020202020204" pitchFamily="34" charset="0"/>
              <a:buChar char="•"/>
            </a:pPr>
            <a:r>
              <a:rPr lang="en-US" sz="1600" b="1" dirty="0">
                <a:solidFill>
                  <a:srgbClr val="222222"/>
                </a:solidFill>
                <a:latin typeface="Verdana" panose="020B0604030504040204" pitchFamily="34" charset="0"/>
              </a:rPr>
              <a:t>G</a:t>
            </a:r>
            <a:r>
              <a:rPr lang="en-US" sz="1600" b="1" i="0" dirty="0">
                <a:solidFill>
                  <a:srgbClr val="222222"/>
                </a:solidFill>
                <a:effectLst/>
                <a:latin typeface="Verdana" panose="020B0604030504040204" pitchFamily="34" charset="0"/>
              </a:rPr>
              <a:t>enerative Adversarial Network </a:t>
            </a:r>
            <a:r>
              <a:rPr lang="en-US" sz="1600" b="0" i="0" dirty="0">
                <a:solidFill>
                  <a:srgbClr val="222222"/>
                </a:solidFill>
                <a:effectLst/>
                <a:latin typeface="Verdana" panose="020B0604030504040204" pitchFamily="34" charset="0"/>
              </a:rPr>
              <a:t>is a generative modeling approach. GAN takes two neural networks to compete in the form of a zero-sum game to give predictions more accurately. </a:t>
            </a:r>
          </a:p>
          <a:p>
            <a:pPr marL="342900" indent="-342900" algn="just">
              <a:lnSpc>
                <a:spcPct val="200000"/>
              </a:lnSpc>
              <a:buFont typeface="Arial" panose="020B0604020202020204" pitchFamily="34" charset="0"/>
              <a:buChar char="•"/>
            </a:pPr>
            <a:r>
              <a:rPr lang="en-US" sz="1600" b="0" i="0" dirty="0">
                <a:solidFill>
                  <a:srgbClr val="222222"/>
                </a:solidFill>
                <a:effectLst/>
                <a:latin typeface="Verdana" panose="020B0604030504040204" pitchFamily="34" charset="0"/>
              </a:rPr>
              <a:t>These two neural networks are called </a:t>
            </a:r>
            <a:r>
              <a:rPr lang="en-US" sz="1600" b="1" i="0" dirty="0">
                <a:solidFill>
                  <a:srgbClr val="222222"/>
                </a:solidFill>
                <a:effectLst/>
                <a:latin typeface="Verdana" panose="020B0604030504040204" pitchFamily="34" charset="0"/>
              </a:rPr>
              <a:t>the generator </a:t>
            </a:r>
            <a:r>
              <a:rPr lang="en-US" sz="1600" b="0" i="0" dirty="0">
                <a:solidFill>
                  <a:srgbClr val="222222"/>
                </a:solidFill>
                <a:effectLst/>
                <a:latin typeface="Verdana" panose="020B0604030504040204" pitchFamily="34" charset="0"/>
              </a:rPr>
              <a:t>and </a:t>
            </a:r>
            <a:r>
              <a:rPr lang="en-US" sz="1600" b="1" i="0" dirty="0">
                <a:solidFill>
                  <a:srgbClr val="222222"/>
                </a:solidFill>
                <a:effectLst/>
                <a:latin typeface="Verdana" panose="020B0604030504040204" pitchFamily="34" charset="0"/>
              </a:rPr>
              <a:t>the discriminator</a:t>
            </a:r>
            <a:endParaRPr lang="en-US" sz="1600" b="1" dirty="0">
              <a:solidFill>
                <a:srgbClr val="222222"/>
              </a:solidFill>
              <a:latin typeface="Verdana" panose="020B0604030504040204" pitchFamily="34" charset="0"/>
            </a:endParaRPr>
          </a:p>
          <a:p>
            <a:pPr marL="342900" indent="-342900" algn="just">
              <a:lnSpc>
                <a:spcPct val="200000"/>
              </a:lnSpc>
              <a:buFont typeface="Arial" panose="020B0604020202020204" pitchFamily="34" charset="0"/>
              <a:buChar char="•"/>
            </a:pPr>
            <a:r>
              <a:rPr lang="en-US" sz="1600" b="0" i="0" dirty="0">
                <a:solidFill>
                  <a:srgbClr val="222222"/>
                </a:solidFill>
                <a:effectLst/>
                <a:latin typeface="Verdana" panose="020B0604030504040204" pitchFamily="34" charset="0"/>
              </a:rPr>
              <a:t>The generator is a convolutional neural network that works to fool the discriminator by artificially producing outputs. </a:t>
            </a:r>
            <a:endParaRPr lang="en-US" sz="1600" dirty="0">
              <a:solidFill>
                <a:srgbClr val="222222"/>
              </a:solidFill>
              <a:latin typeface="Verdana" panose="020B0604030504040204" pitchFamily="34" charset="0"/>
            </a:endParaRPr>
          </a:p>
          <a:p>
            <a:pPr marL="342900" indent="-342900" algn="just">
              <a:lnSpc>
                <a:spcPct val="200000"/>
              </a:lnSpc>
              <a:buFont typeface="Arial" panose="020B0604020202020204" pitchFamily="34" charset="0"/>
              <a:buChar char="•"/>
            </a:pPr>
            <a:r>
              <a:rPr lang="en-US" sz="1600" b="0" i="0" dirty="0">
                <a:solidFill>
                  <a:srgbClr val="222222"/>
                </a:solidFill>
                <a:effectLst/>
                <a:latin typeface="Verdana" panose="020B0604030504040204" pitchFamily="34" charset="0"/>
              </a:rPr>
              <a:t>The discriminator is a deconvolutional neural network responsible for telling how realistic the input seems, which gets updated dynamically. </a:t>
            </a:r>
          </a:p>
          <a:p>
            <a:pPr marL="342900" indent="-342900" algn="just">
              <a:lnSpc>
                <a:spcPct val="200000"/>
              </a:lnSpc>
              <a:buFont typeface="Arial" panose="020B0604020202020204" pitchFamily="34" charset="0"/>
              <a:buChar char="•"/>
            </a:pPr>
            <a:r>
              <a:rPr lang="en-IN" sz="1600" b="1" dirty="0">
                <a:solidFill>
                  <a:srgbClr val="222222"/>
                </a:solidFill>
                <a:latin typeface="Verdana" panose="020B0604030504040204" pitchFamily="34" charset="0"/>
              </a:rPr>
              <a:t>Total : 1688 (original images) + 64*19 (generated) = 2904 images </a:t>
            </a:r>
            <a:endParaRPr lang="en-US" sz="1600" b="1" dirty="0">
              <a:solidFill>
                <a:srgbClr val="222222"/>
              </a:solidFill>
              <a:latin typeface="Verdana" panose="020B0604030504040204" pitchFamily="34" charset="0"/>
            </a:endParaRPr>
          </a:p>
        </p:txBody>
      </p:sp>
      <p:sp>
        <p:nvSpPr>
          <p:cNvPr id="3" name="Title 6">
            <a:extLst>
              <a:ext uri="{FF2B5EF4-FFF2-40B4-BE49-F238E27FC236}">
                <a16:creationId xmlns:a16="http://schemas.microsoft.com/office/drawing/2014/main" id="{E9B86210-484F-DEC1-AD60-9A56FA61B134}"/>
              </a:ext>
            </a:extLst>
          </p:cNvPr>
          <p:cNvSpPr>
            <a:spLocks noGrp="1"/>
          </p:cNvSpPr>
          <p:nvPr>
            <p:ph type="title"/>
          </p:nvPr>
        </p:nvSpPr>
        <p:spPr>
          <a:xfrm>
            <a:off x="-304800" y="428700"/>
            <a:ext cx="5715000" cy="1143000"/>
          </a:xfrm>
        </p:spPr>
        <p:txBody>
          <a:bodyPr>
            <a:normAutofit/>
          </a:bodyPr>
          <a:lstStyle/>
          <a:p>
            <a:r>
              <a:rPr lang="en-US" sz="2800" b="1" dirty="0">
                <a:latin typeface="Arial" panose="020B0604020202020204" pitchFamily="34" charset="0"/>
                <a:cs typeface="Arial" panose="020B0604020202020204" pitchFamily="34" charset="0"/>
              </a:rPr>
              <a:t>GAN Augmentation</a:t>
            </a:r>
            <a:endParaRPr lang="en-IN"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5633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600" y="507023"/>
            <a:ext cx="8686800" cy="6019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6">
            <a:extLst>
              <a:ext uri="{FF2B5EF4-FFF2-40B4-BE49-F238E27FC236}">
                <a16:creationId xmlns:a16="http://schemas.microsoft.com/office/drawing/2014/main" id="{E9B86210-484F-DEC1-AD60-9A56FA61B134}"/>
              </a:ext>
            </a:extLst>
          </p:cNvPr>
          <p:cNvSpPr>
            <a:spLocks noGrp="1"/>
          </p:cNvSpPr>
          <p:nvPr>
            <p:ph type="title"/>
          </p:nvPr>
        </p:nvSpPr>
        <p:spPr>
          <a:xfrm>
            <a:off x="457200" y="274638"/>
            <a:ext cx="8229600" cy="1143000"/>
          </a:xfrm>
        </p:spPr>
        <p:txBody>
          <a:bodyPr>
            <a:normAutofit/>
          </a:bodyPr>
          <a:lstStyle/>
          <a:p>
            <a:r>
              <a:rPr lang="en-US" sz="2800" b="1" dirty="0">
                <a:latin typeface="Arial" panose="020B0604020202020204" pitchFamily="34" charset="0"/>
                <a:cs typeface="Arial" panose="020B0604020202020204" pitchFamily="34" charset="0"/>
              </a:rPr>
              <a:t>GAN Structure</a:t>
            </a:r>
            <a:endParaRPr lang="en-IN" sz="28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F2D63927-5696-2C61-D759-2F0A7EE91941}"/>
              </a:ext>
            </a:extLst>
          </p:cNvPr>
          <p:cNvPicPr>
            <a:picLocks noChangeAspect="1"/>
          </p:cNvPicPr>
          <p:nvPr/>
        </p:nvPicPr>
        <p:blipFill rotWithShape="1">
          <a:blip r:embed="rId3"/>
          <a:srcRect l="4406" r="5718"/>
          <a:stretch/>
        </p:blipFill>
        <p:spPr>
          <a:xfrm>
            <a:off x="304799" y="1219200"/>
            <a:ext cx="8492067" cy="4495800"/>
          </a:xfrm>
          <a:prstGeom prst="rect">
            <a:avLst/>
          </a:prstGeom>
        </p:spPr>
      </p:pic>
    </p:spTree>
    <p:extLst>
      <p:ext uri="{BB962C8B-B14F-4D97-AF65-F5344CB8AC3E}">
        <p14:creationId xmlns:p14="http://schemas.microsoft.com/office/powerpoint/2010/main" val="1158081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600" y="466830"/>
            <a:ext cx="8686800" cy="6019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a:extLst>
              <a:ext uri="{FF2B5EF4-FFF2-40B4-BE49-F238E27FC236}">
                <a16:creationId xmlns:a16="http://schemas.microsoft.com/office/drawing/2014/main" id="{5FC03EA8-3C99-AA4F-208C-615982870E79}"/>
              </a:ext>
            </a:extLst>
          </p:cNvPr>
          <p:cNvSpPr/>
          <p:nvPr/>
        </p:nvSpPr>
        <p:spPr>
          <a:xfrm>
            <a:off x="863837" y="2822600"/>
            <a:ext cx="202963"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3C38A52C-CF7A-C85B-DAB5-7A79B1A12051}"/>
              </a:ext>
            </a:extLst>
          </p:cNvPr>
          <p:cNvSpPr txBox="1"/>
          <p:nvPr/>
        </p:nvSpPr>
        <p:spPr>
          <a:xfrm>
            <a:off x="962174" y="838109"/>
            <a:ext cx="7594363" cy="400110"/>
          </a:xfrm>
          <a:prstGeom prst="rect">
            <a:avLst/>
          </a:prstGeom>
          <a:noFill/>
        </p:spPr>
        <p:txBody>
          <a:bodyPr wrap="square" rtlCol="0">
            <a:spAutoFit/>
          </a:bodyPr>
          <a:lstStyle/>
          <a:p>
            <a:r>
              <a:rPr lang="en-US" sz="2000" b="1" dirty="0"/>
              <a:t>GAN on whole raw dataset:</a:t>
            </a:r>
            <a:endParaRPr lang="en-IN" sz="2000" b="1" dirty="0"/>
          </a:p>
        </p:txBody>
      </p:sp>
      <p:sp>
        <p:nvSpPr>
          <p:cNvPr id="8" name="TextBox 7">
            <a:extLst>
              <a:ext uri="{FF2B5EF4-FFF2-40B4-BE49-F238E27FC236}">
                <a16:creationId xmlns:a16="http://schemas.microsoft.com/office/drawing/2014/main" id="{9F581D65-8385-771B-EF58-D983F49739DB}"/>
              </a:ext>
            </a:extLst>
          </p:cNvPr>
          <p:cNvSpPr txBox="1"/>
          <p:nvPr/>
        </p:nvSpPr>
        <p:spPr>
          <a:xfrm>
            <a:off x="842303" y="5029200"/>
            <a:ext cx="7212042" cy="646331"/>
          </a:xfrm>
          <a:prstGeom prst="rect">
            <a:avLst/>
          </a:prstGeom>
          <a:noFill/>
        </p:spPr>
        <p:txBody>
          <a:bodyPr wrap="square" rtlCol="0">
            <a:spAutoFit/>
          </a:bodyPr>
          <a:lstStyle/>
          <a:p>
            <a:r>
              <a:rPr lang="en-US" dirty="0"/>
              <a:t>Epochs : 350</a:t>
            </a:r>
          </a:p>
          <a:p>
            <a:r>
              <a:rPr lang="en-US" dirty="0"/>
              <a:t>Number of images generated: 64 images per class</a:t>
            </a:r>
            <a:endParaRPr lang="en-IN" dirty="0"/>
          </a:p>
        </p:txBody>
      </p:sp>
      <p:pic>
        <p:nvPicPr>
          <p:cNvPr id="6" name="Picture 5">
            <a:extLst>
              <a:ext uri="{FF2B5EF4-FFF2-40B4-BE49-F238E27FC236}">
                <a16:creationId xmlns:a16="http://schemas.microsoft.com/office/drawing/2014/main" id="{EFD0CC07-EC78-F5FA-8918-67697A1E8BB8}"/>
              </a:ext>
            </a:extLst>
          </p:cNvPr>
          <p:cNvPicPr>
            <a:picLocks noChangeAspect="1"/>
          </p:cNvPicPr>
          <p:nvPr/>
        </p:nvPicPr>
        <p:blipFill>
          <a:blip r:embed="rId3"/>
          <a:stretch>
            <a:fillRect/>
          </a:stretch>
        </p:blipFill>
        <p:spPr>
          <a:xfrm>
            <a:off x="943124" y="1369562"/>
            <a:ext cx="7010400" cy="3257641"/>
          </a:xfrm>
          <a:prstGeom prst="rect">
            <a:avLst/>
          </a:prstGeom>
        </p:spPr>
      </p:pic>
    </p:spTree>
    <p:extLst>
      <p:ext uri="{BB962C8B-B14F-4D97-AF65-F5344CB8AC3E}">
        <p14:creationId xmlns:p14="http://schemas.microsoft.com/office/powerpoint/2010/main" val="2548266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600" y="466830"/>
            <a:ext cx="8686800" cy="6019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a:extLst>
              <a:ext uri="{FF2B5EF4-FFF2-40B4-BE49-F238E27FC236}">
                <a16:creationId xmlns:a16="http://schemas.microsoft.com/office/drawing/2014/main" id="{5FC03EA8-3C99-AA4F-208C-615982870E79}"/>
              </a:ext>
            </a:extLst>
          </p:cNvPr>
          <p:cNvSpPr/>
          <p:nvPr/>
        </p:nvSpPr>
        <p:spPr>
          <a:xfrm>
            <a:off x="863837" y="2822600"/>
            <a:ext cx="202963"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3C38A52C-CF7A-C85B-DAB5-7A79B1A12051}"/>
              </a:ext>
            </a:extLst>
          </p:cNvPr>
          <p:cNvSpPr txBox="1"/>
          <p:nvPr/>
        </p:nvSpPr>
        <p:spPr>
          <a:xfrm>
            <a:off x="962174" y="838109"/>
            <a:ext cx="7594363" cy="400110"/>
          </a:xfrm>
          <a:prstGeom prst="rect">
            <a:avLst/>
          </a:prstGeom>
          <a:noFill/>
        </p:spPr>
        <p:txBody>
          <a:bodyPr wrap="square" rtlCol="0">
            <a:spAutoFit/>
          </a:bodyPr>
          <a:lstStyle/>
          <a:p>
            <a:r>
              <a:rPr lang="en-US" sz="2000" b="1" dirty="0"/>
              <a:t>GAN Generated Images per class:</a:t>
            </a:r>
            <a:endParaRPr lang="en-IN" sz="2000" b="1" dirty="0"/>
          </a:p>
        </p:txBody>
      </p:sp>
      <p:pic>
        <p:nvPicPr>
          <p:cNvPr id="7" name="Picture 6">
            <a:extLst>
              <a:ext uri="{FF2B5EF4-FFF2-40B4-BE49-F238E27FC236}">
                <a16:creationId xmlns:a16="http://schemas.microsoft.com/office/drawing/2014/main" id="{F2C84AA9-3564-2FBE-F0E0-79A6E08FF605}"/>
              </a:ext>
            </a:extLst>
          </p:cNvPr>
          <p:cNvPicPr>
            <a:picLocks noChangeAspect="1"/>
          </p:cNvPicPr>
          <p:nvPr/>
        </p:nvPicPr>
        <p:blipFill rotWithShape="1">
          <a:blip r:embed="rId3"/>
          <a:srcRect b="40014"/>
          <a:stretch/>
        </p:blipFill>
        <p:spPr>
          <a:xfrm>
            <a:off x="453529" y="1903412"/>
            <a:ext cx="3783291" cy="3220691"/>
          </a:xfrm>
          <a:prstGeom prst="rect">
            <a:avLst/>
          </a:prstGeom>
        </p:spPr>
      </p:pic>
      <p:pic>
        <p:nvPicPr>
          <p:cNvPr id="11" name="Picture 10">
            <a:extLst>
              <a:ext uri="{FF2B5EF4-FFF2-40B4-BE49-F238E27FC236}">
                <a16:creationId xmlns:a16="http://schemas.microsoft.com/office/drawing/2014/main" id="{06C9BA7D-C1A4-BEBE-1FB8-69B43684F431}"/>
              </a:ext>
            </a:extLst>
          </p:cNvPr>
          <p:cNvPicPr>
            <a:picLocks noChangeAspect="1"/>
          </p:cNvPicPr>
          <p:nvPr/>
        </p:nvPicPr>
        <p:blipFill rotWithShape="1">
          <a:blip r:embed="rId4"/>
          <a:srcRect t="25830" b="1742"/>
          <a:stretch/>
        </p:blipFill>
        <p:spPr>
          <a:xfrm>
            <a:off x="4427458" y="2134977"/>
            <a:ext cx="3886200" cy="2989126"/>
          </a:xfrm>
          <a:prstGeom prst="rect">
            <a:avLst/>
          </a:prstGeom>
        </p:spPr>
      </p:pic>
    </p:spTree>
    <p:extLst>
      <p:ext uri="{BB962C8B-B14F-4D97-AF65-F5344CB8AC3E}">
        <p14:creationId xmlns:p14="http://schemas.microsoft.com/office/powerpoint/2010/main" val="549625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600" y="507023"/>
            <a:ext cx="8686800" cy="6019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C996CE5F-2B03-EC3C-B575-B12551A70CC4}"/>
              </a:ext>
            </a:extLst>
          </p:cNvPr>
          <p:cNvSpPr txBox="1"/>
          <p:nvPr/>
        </p:nvSpPr>
        <p:spPr>
          <a:xfrm>
            <a:off x="990600" y="1676400"/>
            <a:ext cx="6781800" cy="1938992"/>
          </a:xfrm>
          <a:prstGeom prst="rect">
            <a:avLst/>
          </a:prstGeom>
          <a:noFill/>
        </p:spPr>
        <p:txBody>
          <a:bodyPr wrap="square" rtlCol="0">
            <a:spAutoFit/>
          </a:bodyPr>
          <a:lstStyle/>
          <a:p>
            <a:r>
              <a:rPr lang="en-US" sz="2000" b="0" i="0" dirty="0">
                <a:solidFill>
                  <a:srgbClr val="2E2E2E"/>
                </a:solidFill>
                <a:effectLst/>
                <a:latin typeface="NexusSans"/>
              </a:rPr>
              <a:t>The Gabor filter feature extraction process starts with the application of a two-dimensional Gabor filter which is applied to each image individually. The process is guided by Gabor's uncertainty principle.</a:t>
            </a:r>
          </a:p>
          <a:p>
            <a:endParaRPr lang="en-US" sz="2000" dirty="0">
              <a:solidFill>
                <a:srgbClr val="2E2E2E"/>
              </a:solidFill>
              <a:latin typeface="NexusSans"/>
            </a:endParaRPr>
          </a:p>
          <a:p>
            <a:endParaRPr lang="en-IN" sz="2000" dirty="0"/>
          </a:p>
        </p:txBody>
      </p:sp>
      <p:pic>
        <p:nvPicPr>
          <p:cNvPr id="1026" name="Picture 2" descr="Modified Gabor Filter (MGF) Image Enhancement Approach for Early Detection  of Lung Cancer | SpringerLink">
            <a:extLst>
              <a:ext uri="{FF2B5EF4-FFF2-40B4-BE49-F238E27FC236}">
                <a16:creationId xmlns:a16="http://schemas.microsoft.com/office/drawing/2014/main" id="{884D7243-B1F4-CDC5-4A24-A7BEE0DBBD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16" b="4084"/>
          <a:stretch/>
        </p:blipFill>
        <p:spPr bwMode="auto">
          <a:xfrm>
            <a:off x="2133600" y="3506763"/>
            <a:ext cx="4038600" cy="235830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6">
            <a:extLst>
              <a:ext uri="{FF2B5EF4-FFF2-40B4-BE49-F238E27FC236}">
                <a16:creationId xmlns:a16="http://schemas.microsoft.com/office/drawing/2014/main" id="{E9B86210-484F-DEC1-AD60-9A56FA61B134}"/>
              </a:ext>
            </a:extLst>
          </p:cNvPr>
          <p:cNvSpPr>
            <a:spLocks noGrp="1"/>
          </p:cNvSpPr>
          <p:nvPr>
            <p:ph type="title"/>
          </p:nvPr>
        </p:nvSpPr>
        <p:spPr>
          <a:xfrm>
            <a:off x="457200" y="274638"/>
            <a:ext cx="8229600" cy="1143000"/>
          </a:xfrm>
        </p:spPr>
        <p:txBody>
          <a:bodyPr>
            <a:normAutofit/>
          </a:bodyPr>
          <a:lstStyle/>
          <a:p>
            <a:r>
              <a:rPr lang="en-US" sz="2800" b="1" dirty="0">
                <a:latin typeface="Arial" panose="020B0604020202020204" pitchFamily="34" charset="0"/>
                <a:cs typeface="Arial" panose="020B0604020202020204" pitchFamily="34" charset="0"/>
              </a:rPr>
              <a:t>Gabor Filter</a:t>
            </a:r>
            <a:endParaRPr lang="en-IN"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1449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03674" y="491231"/>
            <a:ext cx="8711726" cy="6019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2820BC3B-B2D8-9C3B-0D24-FC01D2E7D221}"/>
              </a:ext>
            </a:extLst>
          </p:cNvPr>
          <p:cNvSpPr txBox="1"/>
          <p:nvPr/>
        </p:nvSpPr>
        <p:spPr>
          <a:xfrm>
            <a:off x="533400" y="685800"/>
            <a:ext cx="34290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Gabor Filter and edge detector: </a:t>
            </a:r>
            <a:endParaRPr lang="en-IN" dirty="0"/>
          </a:p>
        </p:txBody>
      </p:sp>
      <p:pic>
        <p:nvPicPr>
          <p:cNvPr id="15" name="Picture 14">
            <a:extLst>
              <a:ext uri="{FF2B5EF4-FFF2-40B4-BE49-F238E27FC236}">
                <a16:creationId xmlns:a16="http://schemas.microsoft.com/office/drawing/2014/main" id="{54175BAC-B4CD-707E-2A94-01D19E3248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9600" y="4042249"/>
            <a:ext cx="4308231" cy="2023597"/>
          </a:xfrm>
          <a:prstGeom prst="rect">
            <a:avLst/>
          </a:prstGeom>
        </p:spPr>
      </p:pic>
      <p:pic>
        <p:nvPicPr>
          <p:cNvPr id="17" name="Picture 16">
            <a:extLst>
              <a:ext uri="{FF2B5EF4-FFF2-40B4-BE49-F238E27FC236}">
                <a16:creationId xmlns:a16="http://schemas.microsoft.com/office/drawing/2014/main" id="{64CB7766-7B4E-8D6A-32BB-7716E84813F8}"/>
              </a:ext>
            </a:extLst>
          </p:cNvPr>
          <p:cNvPicPr>
            <a:picLocks noChangeAspect="1"/>
          </p:cNvPicPr>
          <p:nvPr/>
        </p:nvPicPr>
        <p:blipFill rotWithShape="1">
          <a:blip r:embed="rId4">
            <a:extLst>
              <a:ext uri="{28A0092B-C50C-407E-A947-70E740481C1C}">
                <a14:useLocalDpi xmlns:a14="http://schemas.microsoft.com/office/drawing/2010/main" val="0"/>
              </a:ext>
            </a:extLst>
          </a:blip>
          <a:srcRect r="3412" b="3114"/>
          <a:stretch/>
        </p:blipFill>
        <p:spPr>
          <a:xfrm>
            <a:off x="4495800" y="1261193"/>
            <a:ext cx="3067130" cy="2566660"/>
          </a:xfrm>
          <a:prstGeom prst="rect">
            <a:avLst/>
          </a:prstGeom>
        </p:spPr>
      </p:pic>
      <p:sp>
        <p:nvSpPr>
          <p:cNvPr id="18" name="TextBox 17">
            <a:extLst>
              <a:ext uri="{FF2B5EF4-FFF2-40B4-BE49-F238E27FC236}">
                <a16:creationId xmlns:a16="http://schemas.microsoft.com/office/drawing/2014/main" id="{9EEA38B1-E949-4E7B-BBAB-51BF22903F3E}"/>
              </a:ext>
            </a:extLst>
          </p:cNvPr>
          <p:cNvSpPr txBox="1"/>
          <p:nvPr/>
        </p:nvSpPr>
        <p:spPr>
          <a:xfrm>
            <a:off x="263769" y="3980615"/>
            <a:ext cx="4308231" cy="1477328"/>
          </a:xfrm>
          <a:prstGeom prst="rect">
            <a:avLst/>
          </a:prstGeom>
          <a:noFill/>
        </p:spPr>
        <p:txBody>
          <a:bodyPr wrap="square" rtlCol="0">
            <a:spAutoFit/>
          </a:bodyPr>
          <a:lstStyle/>
          <a:p>
            <a:r>
              <a:rPr lang="en-US" dirty="0"/>
              <a:t>With lambda-10, sigma-3, gamma-0.5, we get the following image</a:t>
            </a:r>
          </a:p>
          <a:p>
            <a:r>
              <a:rPr lang="en-IN" dirty="0"/>
              <a:t>For understanding the filtered image, we detect the edges, so the images can be differentiated.</a:t>
            </a:r>
          </a:p>
        </p:txBody>
      </p:sp>
      <p:pic>
        <p:nvPicPr>
          <p:cNvPr id="22" name="Picture 21">
            <a:extLst>
              <a:ext uri="{FF2B5EF4-FFF2-40B4-BE49-F238E27FC236}">
                <a16:creationId xmlns:a16="http://schemas.microsoft.com/office/drawing/2014/main" id="{8E0A8FFC-3173-21A1-BD31-61BF87AD461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8846" y="1261193"/>
            <a:ext cx="3127195" cy="2566660"/>
          </a:xfrm>
          <a:prstGeom prst="rect">
            <a:avLst/>
          </a:prstGeom>
        </p:spPr>
      </p:pic>
    </p:spTree>
    <p:extLst>
      <p:ext uri="{BB962C8B-B14F-4D97-AF65-F5344CB8AC3E}">
        <p14:creationId xmlns:p14="http://schemas.microsoft.com/office/powerpoint/2010/main" val="3409333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03674" y="457200"/>
            <a:ext cx="8711726" cy="6019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2820BC3B-B2D8-9C3B-0D24-FC01D2E7D221}"/>
              </a:ext>
            </a:extLst>
          </p:cNvPr>
          <p:cNvSpPr txBox="1"/>
          <p:nvPr/>
        </p:nvSpPr>
        <p:spPr>
          <a:xfrm>
            <a:off x="533400" y="685800"/>
            <a:ext cx="34290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Gabor Filter and edge detector: </a:t>
            </a:r>
            <a:endParaRPr lang="en-IN" dirty="0"/>
          </a:p>
        </p:txBody>
      </p:sp>
      <p:sp>
        <p:nvSpPr>
          <p:cNvPr id="18" name="TextBox 17">
            <a:extLst>
              <a:ext uri="{FF2B5EF4-FFF2-40B4-BE49-F238E27FC236}">
                <a16:creationId xmlns:a16="http://schemas.microsoft.com/office/drawing/2014/main" id="{9EEA38B1-E949-4E7B-BBAB-51BF22903F3E}"/>
              </a:ext>
            </a:extLst>
          </p:cNvPr>
          <p:cNvSpPr txBox="1"/>
          <p:nvPr/>
        </p:nvSpPr>
        <p:spPr>
          <a:xfrm>
            <a:off x="685800" y="4114800"/>
            <a:ext cx="5715000" cy="1200329"/>
          </a:xfrm>
          <a:prstGeom prst="rect">
            <a:avLst/>
          </a:prstGeom>
          <a:noFill/>
        </p:spPr>
        <p:txBody>
          <a:bodyPr wrap="square" rtlCol="0">
            <a:spAutoFit/>
          </a:bodyPr>
          <a:lstStyle/>
          <a:p>
            <a:r>
              <a:rPr lang="en-US" dirty="0"/>
              <a:t>With lambda-30, sigma-10, gamma-0.5, we get the following image. Increasing the lambda and sigma, the image gets a little blurred and the bandwidth of the image increases.</a:t>
            </a:r>
          </a:p>
        </p:txBody>
      </p:sp>
      <p:grpSp>
        <p:nvGrpSpPr>
          <p:cNvPr id="11" name="Group 10">
            <a:extLst>
              <a:ext uri="{FF2B5EF4-FFF2-40B4-BE49-F238E27FC236}">
                <a16:creationId xmlns:a16="http://schemas.microsoft.com/office/drawing/2014/main" id="{A10EE0EA-DB7F-700A-4260-3F55B9577C75}"/>
              </a:ext>
            </a:extLst>
          </p:cNvPr>
          <p:cNvGrpSpPr/>
          <p:nvPr/>
        </p:nvGrpSpPr>
        <p:grpSpPr>
          <a:xfrm>
            <a:off x="457200" y="988316"/>
            <a:ext cx="4114800" cy="2745484"/>
            <a:chOff x="457200" y="988316"/>
            <a:chExt cx="4419600" cy="3021120"/>
          </a:xfrm>
        </p:grpSpPr>
        <p:pic>
          <p:nvPicPr>
            <p:cNvPr id="6" name="Picture 5">
              <a:extLst>
                <a:ext uri="{FF2B5EF4-FFF2-40B4-BE49-F238E27FC236}">
                  <a16:creationId xmlns:a16="http://schemas.microsoft.com/office/drawing/2014/main" id="{805BBF02-8DDB-522C-E14A-9244C51FBD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1009492"/>
              <a:ext cx="2209800" cy="2999944"/>
            </a:xfrm>
            <a:prstGeom prst="rect">
              <a:avLst/>
            </a:prstGeom>
          </p:spPr>
        </p:pic>
        <p:pic>
          <p:nvPicPr>
            <p:cNvPr id="8" name="Picture 7">
              <a:extLst>
                <a:ext uri="{FF2B5EF4-FFF2-40B4-BE49-F238E27FC236}">
                  <a16:creationId xmlns:a16="http://schemas.microsoft.com/office/drawing/2014/main" id="{308E04B9-87F8-4CDF-FDBF-39B0BCBD1B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988316"/>
              <a:ext cx="2209800" cy="2980661"/>
            </a:xfrm>
            <a:prstGeom prst="rect">
              <a:avLst/>
            </a:prstGeom>
          </p:spPr>
        </p:pic>
      </p:grpSp>
      <p:pic>
        <p:nvPicPr>
          <p:cNvPr id="7" name="Picture 6">
            <a:extLst>
              <a:ext uri="{FF2B5EF4-FFF2-40B4-BE49-F238E27FC236}">
                <a16:creationId xmlns:a16="http://schemas.microsoft.com/office/drawing/2014/main" id="{4A5684D1-74E1-F73F-7822-09AAF488B6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3440" y="1007560"/>
            <a:ext cx="4000500" cy="2724150"/>
          </a:xfrm>
          <a:prstGeom prst="rect">
            <a:avLst/>
          </a:prstGeom>
        </p:spPr>
      </p:pic>
    </p:spTree>
    <p:extLst>
      <p:ext uri="{BB962C8B-B14F-4D97-AF65-F5344CB8AC3E}">
        <p14:creationId xmlns:p14="http://schemas.microsoft.com/office/powerpoint/2010/main" val="2041760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600" y="533400"/>
            <a:ext cx="8686800" cy="6019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a:extLst>
              <a:ext uri="{FF2B5EF4-FFF2-40B4-BE49-F238E27FC236}">
                <a16:creationId xmlns:a16="http://schemas.microsoft.com/office/drawing/2014/main" id="{984E2D12-2C8C-BEB8-3E01-47CB2BB1BDC0}"/>
              </a:ext>
            </a:extLst>
          </p:cNvPr>
          <p:cNvSpPr/>
          <p:nvPr/>
        </p:nvSpPr>
        <p:spPr>
          <a:xfrm rot="16200000">
            <a:off x="3352800" y="3733800"/>
            <a:ext cx="533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889766A0-8445-2FA5-D706-DA40D4BCB516}"/>
              </a:ext>
            </a:extLst>
          </p:cNvPr>
          <p:cNvSpPr/>
          <p:nvPr/>
        </p:nvSpPr>
        <p:spPr>
          <a:xfrm>
            <a:off x="3581400" y="4237672"/>
            <a:ext cx="75622" cy="5905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72F890B5-6C9E-8343-D24F-D36547751744}"/>
              </a:ext>
            </a:extLst>
          </p:cNvPr>
          <p:cNvSpPr/>
          <p:nvPr/>
        </p:nvSpPr>
        <p:spPr>
          <a:xfrm>
            <a:off x="3588443" y="3715702"/>
            <a:ext cx="45719"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B8101458-60C1-7472-C423-1BFBDB27BD6B}"/>
              </a:ext>
            </a:extLst>
          </p:cNvPr>
          <p:cNvSpPr txBox="1"/>
          <p:nvPr/>
        </p:nvSpPr>
        <p:spPr>
          <a:xfrm>
            <a:off x="3733800" y="819150"/>
            <a:ext cx="4343400" cy="381000"/>
          </a:xfrm>
          <a:prstGeom prst="rect">
            <a:avLst/>
          </a:prstGeom>
          <a:noFill/>
        </p:spPr>
        <p:txBody>
          <a:bodyPr wrap="square" rtlCol="0">
            <a:spAutoFit/>
          </a:bodyPr>
          <a:lstStyle/>
          <a:p>
            <a:r>
              <a:rPr lang="en-US" dirty="0"/>
              <a:t>Guide Approval</a:t>
            </a:r>
            <a:endParaRPr lang="en-IN" dirty="0"/>
          </a:p>
        </p:txBody>
      </p:sp>
      <p:pic>
        <p:nvPicPr>
          <p:cNvPr id="3" name="Picture 2">
            <a:extLst>
              <a:ext uri="{FF2B5EF4-FFF2-40B4-BE49-F238E27FC236}">
                <a16:creationId xmlns:a16="http://schemas.microsoft.com/office/drawing/2014/main" id="{43C8E6A4-1EC8-BB1B-AF87-5975789F28EB}"/>
              </a:ext>
            </a:extLst>
          </p:cNvPr>
          <p:cNvPicPr>
            <a:picLocks noChangeAspect="1"/>
          </p:cNvPicPr>
          <p:nvPr/>
        </p:nvPicPr>
        <p:blipFill>
          <a:blip r:embed="rId3"/>
          <a:stretch>
            <a:fillRect/>
          </a:stretch>
        </p:blipFill>
        <p:spPr>
          <a:xfrm>
            <a:off x="1530699" y="1452266"/>
            <a:ext cx="5856247" cy="452687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03674" y="419100"/>
            <a:ext cx="8711726" cy="6019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2820BC3B-B2D8-9C3B-0D24-FC01D2E7D221}"/>
              </a:ext>
            </a:extLst>
          </p:cNvPr>
          <p:cNvSpPr txBox="1"/>
          <p:nvPr/>
        </p:nvSpPr>
        <p:spPr>
          <a:xfrm>
            <a:off x="533400" y="685800"/>
            <a:ext cx="34290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Gabor Filter and edge detector: </a:t>
            </a:r>
            <a:endParaRPr lang="en-IN" dirty="0"/>
          </a:p>
        </p:txBody>
      </p:sp>
      <p:sp>
        <p:nvSpPr>
          <p:cNvPr id="18" name="TextBox 17">
            <a:extLst>
              <a:ext uri="{FF2B5EF4-FFF2-40B4-BE49-F238E27FC236}">
                <a16:creationId xmlns:a16="http://schemas.microsoft.com/office/drawing/2014/main" id="{9EEA38B1-E949-4E7B-BBAB-51BF22903F3E}"/>
              </a:ext>
            </a:extLst>
          </p:cNvPr>
          <p:cNvSpPr txBox="1"/>
          <p:nvPr/>
        </p:nvSpPr>
        <p:spPr>
          <a:xfrm>
            <a:off x="685800" y="4114800"/>
            <a:ext cx="6781800" cy="1200329"/>
          </a:xfrm>
          <a:prstGeom prst="rect">
            <a:avLst/>
          </a:prstGeom>
          <a:noFill/>
        </p:spPr>
        <p:txBody>
          <a:bodyPr wrap="square" rtlCol="0">
            <a:spAutoFit/>
          </a:bodyPr>
          <a:lstStyle/>
          <a:p>
            <a:r>
              <a:rPr lang="en-US" dirty="0"/>
              <a:t>With lambda-30, sigma-20, gamma-0.75, we get the following image. Increasing the sigma, the image gets blurred and gets brighter. With this setting, we can find the edges more evidently. More the sigma, more the edges can be detected.</a:t>
            </a:r>
          </a:p>
        </p:txBody>
      </p:sp>
      <p:pic>
        <p:nvPicPr>
          <p:cNvPr id="8" name="Picture 7">
            <a:extLst>
              <a:ext uri="{FF2B5EF4-FFF2-40B4-BE49-F238E27FC236}">
                <a16:creationId xmlns:a16="http://schemas.microsoft.com/office/drawing/2014/main" id="{308E04B9-87F8-4CDF-FDBF-39B0BCBD1B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005901"/>
            <a:ext cx="2057400" cy="2708716"/>
          </a:xfrm>
          <a:prstGeom prst="rect">
            <a:avLst/>
          </a:prstGeom>
        </p:spPr>
      </p:pic>
      <p:pic>
        <p:nvPicPr>
          <p:cNvPr id="7" name="Picture 6">
            <a:extLst>
              <a:ext uri="{FF2B5EF4-FFF2-40B4-BE49-F238E27FC236}">
                <a16:creationId xmlns:a16="http://schemas.microsoft.com/office/drawing/2014/main" id="{4E694C18-4C5C-C595-449F-35ACA98AD2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90800" y="985311"/>
            <a:ext cx="1986206" cy="2726240"/>
          </a:xfrm>
          <a:prstGeom prst="rect">
            <a:avLst/>
          </a:prstGeom>
        </p:spPr>
      </p:pic>
      <p:pic>
        <p:nvPicPr>
          <p:cNvPr id="12" name="Picture 11">
            <a:extLst>
              <a:ext uri="{FF2B5EF4-FFF2-40B4-BE49-F238E27FC236}">
                <a16:creationId xmlns:a16="http://schemas.microsoft.com/office/drawing/2014/main" id="{AFCE48BF-5544-41BA-BAC6-45CBB07B25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0" y="1055132"/>
            <a:ext cx="3883962" cy="2677009"/>
          </a:xfrm>
          <a:prstGeom prst="rect">
            <a:avLst/>
          </a:prstGeom>
        </p:spPr>
      </p:pic>
    </p:spTree>
    <p:extLst>
      <p:ext uri="{BB962C8B-B14F-4D97-AF65-F5344CB8AC3E}">
        <p14:creationId xmlns:p14="http://schemas.microsoft.com/office/powerpoint/2010/main" val="3652722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75846" y="457200"/>
            <a:ext cx="8711726" cy="6019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2820BC3B-B2D8-9C3B-0D24-FC01D2E7D221}"/>
              </a:ext>
            </a:extLst>
          </p:cNvPr>
          <p:cNvSpPr txBox="1"/>
          <p:nvPr/>
        </p:nvSpPr>
        <p:spPr>
          <a:xfrm>
            <a:off x="533400" y="685800"/>
            <a:ext cx="34290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Gabor Filter and edge detector: </a:t>
            </a:r>
            <a:endParaRPr lang="en-IN" dirty="0"/>
          </a:p>
        </p:txBody>
      </p:sp>
      <p:sp>
        <p:nvSpPr>
          <p:cNvPr id="18" name="TextBox 17">
            <a:extLst>
              <a:ext uri="{FF2B5EF4-FFF2-40B4-BE49-F238E27FC236}">
                <a16:creationId xmlns:a16="http://schemas.microsoft.com/office/drawing/2014/main" id="{9EEA38B1-E949-4E7B-BBAB-51BF22903F3E}"/>
              </a:ext>
            </a:extLst>
          </p:cNvPr>
          <p:cNvSpPr txBox="1"/>
          <p:nvPr/>
        </p:nvSpPr>
        <p:spPr>
          <a:xfrm>
            <a:off x="685800" y="4114800"/>
            <a:ext cx="6781800" cy="1200329"/>
          </a:xfrm>
          <a:prstGeom prst="rect">
            <a:avLst/>
          </a:prstGeom>
          <a:noFill/>
        </p:spPr>
        <p:txBody>
          <a:bodyPr wrap="square" rtlCol="0">
            <a:spAutoFit/>
          </a:bodyPr>
          <a:lstStyle/>
          <a:p>
            <a:r>
              <a:rPr lang="en-US" dirty="0"/>
              <a:t>With lambda-70, sigma-20, gamma-0.75, we get the following image. Increasing the lambda, the image gets blurred a lot. With this setting, we cannot find the edges as the image is smoothened. More the lambda, lesser the edges can be detected.</a:t>
            </a:r>
          </a:p>
        </p:txBody>
      </p:sp>
      <p:pic>
        <p:nvPicPr>
          <p:cNvPr id="8" name="Picture 7">
            <a:extLst>
              <a:ext uri="{FF2B5EF4-FFF2-40B4-BE49-F238E27FC236}">
                <a16:creationId xmlns:a16="http://schemas.microsoft.com/office/drawing/2014/main" id="{308E04B9-87F8-4CDF-FDBF-39B0BCBD1B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005901"/>
            <a:ext cx="2057400" cy="2708716"/>
          </a:xfrm>
          <a:prstGeom prst="rect">
            <a:avLst/>
          </a:prstGeom>
        </p:spPr>
      </p:pic>
      <p:pic>
        <p:nvPicPr>
          <p:cNvPr id="6" name="Picture 5">
            <a:extLst>
              <a:ext uri="{FF2B5EF4-FFF2-40B4-BE49-F238E27FC236}">
                <a16:creationId xmlns:a16="http://schemas.microsoft.com/office/drawing/2014/main" id="{C8424A13-424A-D2EB-E916-6458D97D6AC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774" r="3846"/>
          <a:stretch/>
        </p:blipFill>
        <p:spPr>
          <a:xfrm>
            <a:off x="2514600" y="1030353"/>
            <a:ext cx="1978269" cy="2708717"/>
          </a:xfrm>
          <a:prstGeom prst="rect">
            <a:avLst/>
          </a:prstGeom>
        </p:spPr>
      </p:pic>
      <p:pic>
        <p:nvPicPr>
          <p:cNvPr id="10" name="Picture 9">
            <a:extLst>
              <a:ext uri="{FF2B5EF4-FFF2-40B4-BE49-F238E27FC236}">
                <a16:creationId xmlns:a16="http://schemas.microsoft.com/office/drawing/2014/main" id="{F6ADDE0D-E3BB-357A-3A2D-2AAFD5B3D12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39763" y="989121"/>
            <a:ext cx="3994638" cy="2755869"/>
          </a:xfrm>
          <a:prstGeom prst="rect">
            <a:avLst/>
          </a:prstGeom>
        </p:spPr>
      </p:pic>
    </p:spTree>
    <p:extLst>
      <p:ext uri="{BB962C8B-B14F-4D97-AF65-F5344CB8AC3E}">
        <p14:creationId xmlns:p14="http://schemas.microsoft.com/office/powerpoint/2010/main" val="2905679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33335" y="209263"/>
            <a:ext cx="8836332" cy="618630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a:p>
            <a:pPr algn="ctr"/>
            <a:endParaRPr lang="en-US" sz="2000" dirty="0">
              <a:solidFill>
                <a:srgbClr val="000000"/>
              </a:solidFill>
              <a:latin typeface="Times New Roman"/>
              <a:ea typeface="Times New Roman"/>
              <a:cs typeface="Times New Roman"/>
              <a:sym typeface="Times New Roman"/>
            </a:endParaRPr>
          </a:p>
          <a:p>
            <a:pPr algn="ctr"/>
            <a:endParaRPr lang="en-US" sz="2000" b="0" i="0" u="none" strike="noStrike" cap="none" dirty="0">
              <a:solidFill>
                <a:srgbClr val="000000"/>
              </a:solidFill>
              <a:latin typeface="Times New Roman"/>
              <a:ea typeface="Times New Roman"/>
              <a:cs typeface="Times New Roman"/>
              <a:sym typeface="Times New Roman"/>
            </a:endParaRPr>
          </a:p>
        </p:txBody>
      </p:sp>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8682AAC1-7B28-D11C-3564-60A8772174F5}"/>
              </a:ext>
            </a:extLst>
          </p:cNvPr>
          <p:cNvSpPr txBox="1"/>
          <p:nvPr/>
        </p:nvSpPr>
        <p:spPr>
          <a:xfrm>
            <a:off x="817040" y="456681"/>
            <a:ext cx="6630140" cy="646331"/>
          </a:xfrm>
          <a:prstGeom prst="rect">
            <a:avLst/>
          </a:prstGeom>
          <a:noFill/>
        </p:spPr>
        <p:txBody>
          <a:bodyPr wrap="square" rtlCol="0">
            <a:spAutoFit/>
          </a:bodyPr>
          <a:lstStyle/>
          <a:p>
            <a:r>
              <a:rPr lang="en-US" dirty="0"/>
              <a:t>SURF on selected Gabor filtered Images using </a:t>
            </a:r>
            <a:r>
              <a:rPr lang="en-US" dirty="0" err="1"/>
              <a:t>selectStrongest</a:t>
            </a:r>
            <a:r>
              <a:rPr lang="en-US" dirty="0"/>
              <a:t>(400) descriptors:</a:t>
            </a:r>
            <a:endParaRPr lang="en-IN" dirty="0"/>
          </a:p>
        </p:txBody>
      </p:sp>
      <p:pic>
        <p:nvPicPr>
          <p:cNvPr id="8" name="Picture 7">
            <a:extLst>
              <a:ext uri="{FF2B5EF4-FFF2-40B4-BE49-F238E27FC236}">
                <a16:creationId xmlns:a16="http://schemas.microsoft.com/office/drawing/2014/main" id="{CC02A862-7E41-D8F7-A71A-8C0A9C054D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3931" y="1453264"/>
            <a:ext cx="1597060" cy="1945714"/>
          </a:xfrm>
          <a:prstGeom prst="rect">
            <a:avLst/>
          </a:prstGeom>
        </p:spPr>
      </p:pic>
      <p:pic>
        <p:nvPicPr>
          <p:cNvPr id="10" name="Picture 9">
            <a:extLst>
              <a:ext uri="{FF2B5EF4-FFF2-40B4-BE49-F238E27FC236}">
                <a16:creationId xmlns:a16="http://schemas.microsoft.com/office/drawing/2014/main" id="{31B7BA8F-F41D-E158-18E1-4B79241709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336" y="3692821"/>
            <a:ext cx="1597060" cy="1952804"/>
          </a:xfrm>
          <a:prstGeom prst="rect">
            <a:avLst/>
          </a:prstGeom>
        </p:spPr>
      </p:pic>
      <p:pic>
        <p:nvPicPr>
          <p:cNvPr id="12" name="Picture 11">
            <a:extLst>
              <a:ext uri="{FF2B5EF4-FFF2-40B4-BE49-F238E27FC236}">
                <a16:creationId xmlns:a16="http://schemas.microsoft.com/office/drawing/2014/main" id="{D2DEC54C-0443-954A-0336-A5694ED263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3261" y="2448256"/>
            <a:ext cx="1934885" cy="2390965"/>
          </a:xfrm>
          <a:prstGeom prst="rect">
            <a:avLst/>
          </a:prstGeom>
        </p:spPr>
      </p:pic>
      <p:pic>
        <p:nvPicPr>
          <p:cNvPr id="14" name="Picture 13">
            <a:extLst>
              <a:ext uri="{FF2B5EF4-FFF2-40B4-BE49-F238E27FC236}">
                <a16:creationId xmlns:a16="http://schemas.microsoft.com/office/drawing/2014/main" id="{8441A3EF-7B72-A4C9-908E-44EA77F8E20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13756" y="3692821"/>
            <a:ext cx="1590194" cy="1952804"/>
          </a:xfrm>
          <a:prstGeom prst="rect">
            <a:avLst/>
          </a:prstGeom>
        </p:spPr>
      </p:pic>
      <p:pic>
        <p:nvPicPr>
          <p:cNvPr id="16" name="Picture 15">
            <a:extLst>
              <a:ext uri="{FF2B5EF4-FFF2-40B4-BE49-F238E27FC236}">
                <a16:creationId xmlns:a16="http://schemas.microsoft.com/office/drawing/2014/main" id="{93F8AC59-4617-6095-FDB8-5B13421C7DA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4336" y="1396855"/>
            <a:ext cx="1597060" cy="1923900"/>
          </a:xfrm>
          <a:prstGeom prst="rect">
            <a:avLst/>
          </a:prstGeom>
        </p:spPr>
      </p:pic>
      <p:sp>
        <p:nvSpPr>
          <p:cNvPr id="17" name="TextBox 16">
            <a:extLst>
              <a:ext uri="{FF2B5EF4-FFF2-40B4-BE49-F238E27FC236}">
                <a16:creationId xmlns:a16="http://schemas.microsoft.com/office/drawing/2014/main" id="{DC0B6F12-E239-533E-8A60-A35067F8BC50}"/>
              </a:ext>
            </a:extLst>
          </p:cNvPr>
          <p:cNvSpPr txBox="1"/>
          <p:nvPr/>
        </p:nvSpPr>
        <p:spPr>
          <a:xfrm>
            <a:off x="6357573" y="1040259"/>
            <a:ext cx="2492667" cy="5355312"/>
          </a:xfrm>
          <a:prstGeom prst="rect">
            <a:avLst/>
          </a:prstGeom>
          <a:noFill/>
        </p:spPr>
        <p:txBody>
          <a:bodyPr wrap="square" rtlCol="0">
            <a:spAutoFit/>
          </a:bodyPr>
          <a:lstStyle/>
          <a:p>
            <a:pPr marL="285750" indent="-285750">
              <a:buFont typeface="Arial" panose="020B0604020202020204" pitchFamily="34" charset="0"/>
              <a:buChar char="•"/>
            </a:pPr>
            <a:r>
              <a:rPr lang="en-US" dirty="0"/>
              <a:t>Gabor-11 – theta=0,sigma=3,lambda=pi/4,gamma=0.05</a:t>
            </a:r>
          </a:p>
          <a:p>
            <a:pPr marL="285750" indent="-285750">
              <a:buFont typeface="Arial" panose="020B0604020202020204" pitchFamily="34" charset="0"/>
              <a:buChar char="•"/>
            </a:pPr>
            <a:r>
              <a:rPr lang="en-US" dirty="0"/>
              <a:t>Gabor12 – theta=0,sigma=3,lambda=pi/4,gamma=0.5</a:t>
            </a:r>
          </a:p>
          <a:p>
            <a:pPr marL="285750" indent="-285750">
              <a:buFont typeface="Arial" panose="020B0604020202020204" pitchFamily="34" charset="0"/>
              <a:buChar char="•"/>
            </a:pPr>
            <a:r>
              <a:rPr lang="en-US" dirty="0"/>
              <a:t>Gabor29-theta=pi/4,sigma=1, lambda=pi/2,gamma=0.05</a:t>
            </a:r>
          </a:p>
          <a:p>
            <a:pPr marL="285750" indent="-285750">
              <a:buFont typeface="Arial" panose="020B0604020202020204" pitchFamily="34" charset="0"/>
              <a:buChar char="•"/>
            </a:pPr>
            <a:r>
              <a:rPr lang="en-US" dirty="0"/>
              <a:t>Gabor31 –theta=pi/4,sigma=1, lambda=pi/2,gamma=0.05</a:t>
            </a:r>
          </a:p>
          <a:p>
            <a:pPr marL="285750" indent="-285750">
              <a:buFont typeface="Arial" panose="020B0604020202020204" pitchFamily="34" charset="0"/>
              <a:buChar char="•"/>
            </a:pPr>
            <a:r>
              <a:rPr lang="en-US" dirty="0"/>
              <a:t>Gabor 37-theta=pi/4,sigma=3, lambda=pi/2,gamma=0.05</a:t>
            </a:r>
          </a:p>
        </p:txBody>
      </p:sp>
    </p:spTree>
    <p:extLst>
      <p:ext uri="{BB962C8B-B14F-4D97-AF65-F5344CB8AC3E}">
        <p14:creationId xmlns:p14="http://schemas.microsoft.com/office/powerpoint/2010/main" val="4127748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600" y="507023"/>
            <a:ext cx="8686800" cy="6019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6">
            <a:extLst>
              <a:ext uri="{FF2B5EF4-FFF2-40B4-BE49-F238E27FC236}">
                <a16:creationId xmlns:a16="http://schemas.microsoft.com/office/drawing/2014/main" id="{E9B86210-484F-DEC1-AD60-9A56FA61B134}"/>
              </a:ext>
            </a:extLst>
          </p:cNvPr>
          <p:cNvSpPr>
            <a:spLocks noGrp="1"/>
          </p:cNvSpPr>
          <p:nvPr>
            <p:ph type="title"/>
          </p:nvPr>
        </p:nvSpPr>
        <p:spPr>
          <a:xfrm>
            <a:off x="457200" y="2373923"/>
            <a:ext cx="8229600" cy="1143000"/>
          </a:xfrm>
        </p:spPr>
        <p:txBody>
          <a:bodyPr>
            <a:normAutofit/>
          </a:bodyPr>
          <a:lstStyle/>
          <a:p>
            <a:r>
              <a:rPr lang="en-US" sz="2800" b="1" dirty="0">
                <a:latin typeface="Arial" panose="020B0604020202020204" pitchFamily="34" charset="0"/>
                <a:cs typeface="Arial" panose="020B0604020202020204" pitchFamily="34" charset="0"/>
              </a:rPr>
              <a:t>Classification models</a:t>
            </a:r>
            <a:endParaRPr lang="en-IN"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3451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600" y="533400"/>
            <a:ext cx="8686800" cy="6019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9">
            <a:extLst>
              <a:ext uri="{FF2B5EF4-FFF2-40B4-BE49-F238E27FC236}">
                <a16:creationId xmlns:a16="http://schemas.microsoft.com/office/drawing/2014/main" id="{323D2E70-B826-2ABF-075B-905B0D204651}"/>
              </a:ext>
            </a:extLst>
          </p:cNvPr>
          <p:cNvSpPr txBox="1"/>
          <p:nvPr/>
        </p:nvSpPr>
        <p:spPr>
          <a:xfrm>
            <a:off x="624919" y="1544830"/>
            <a:ext cx="7894162" cy="4673780"/>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03195">
              <a:lnSpc>
                <a:spcPct val="115000"/>
              </a:lnSpc>
              <a:spcAft>
                <a:spcPts val="800"/>
              </a:spcAft>
            </a:pPr>
            <a:r>
              <a:rPr lang="en-US" sz="2000" b="1" dirty="0">
                <a:latin typeface="Arial" panose="020B0604020202020204" pitchFamily="34" charset="0"/>
                <a:cs typeface="Arial" panose="020B0604020202020204" pitchFamily="34" charset="0"/>
              </a:rPr>
              <a:t>Convolutional Neural Network </a:t>
            </a:r>
          </a:p>
          <a:p>
            <a:pPr marL="203195">
              <a:lnSpc>
                <a:spcPct val="115000"/>
              </a:lnSpc>
              <a:spcAft>
                <a:spcPts val="800"/>
              </a:spcAft>
            </a:pPr>
            <a:endParaRPr lang="en-US" sz="2000" b="1" dirty="0">
              <a:latin typeface="Arial" panose="020B0604020202020204" pitchFamily="34" charset="0"/>
              <a:cs typeface="Arial" panose="020B0604020202020204" pitchFamily="34" charset="0"/>
            </a:endParaRPr>
          </a:p>
          <a:p>
            <a:pPr marL="546095" indent="-342900">
              <a:lnSpc>
                <a:spcPct val="115000"/>
              </a:lnSpc>
              <a:spcAft>
                <a:spcPts val="800"/>
              </a:spcAft>
              <a:buFont typeface="Arial" panose="020B0604020202020204" pitchFamily="34" charset="0"/>
              <a:buChar char="•"/>
            </a:pPr>
            <a:r>
              <a:rPr lang="en-US" sz="2000" dirty="0">
                <a:latin typeface="Arial" panose="020B0604020202020204" pitchFamily="34" charset="0"/>
                <a:cs typeface="Arial" panose="020B0604020202020204" pitchFamily="34" charset="0"/>
              </a:rPr>
              <a:t>Learns and extract features from images effectively.</a:t>
            </a:r>
          </a:p>
          <a:p>
            <a:pPr marL="546095" indent="-342900">
              <a:lnSpc>
                <a:spcPct val="115000"/>
              </a:lnSpc>
              <a:spcAft>
                <a:spcPts val="800"/>
              </a:spcAft>
              <a:buFont typeface="Arial" panose="020B0604020202020204" pitchFamily="34" charset="0"/>
              <a:buChar char="•"/>
            </a:pPr>
            <a:r>
              <a:rPr lang="en-US" sz="2000" dirty="0">
                <a:latin typeface="Arial" panose="020B0604020202020204" pitchFamily="34" charset="0"/>
                <a:cs typeface="Arial" panose="020B0604020202020204" pitchFamily="34" charset="0"/>
              </a:rPr>
              <a:t>Learn invariant features using its pooling layers.</a:t>
            </a:r>
          </a:p>
          <a:p>
            <a:pPr marL="546095" indent="-342900">
              <a:lnSpc>
                <a:spcPct val="115000"/>
              </a:lnSpc>
              <a:spcAft>
                <a:spcPts val="800"/>
              </a:spcAft>
              <a:buFont typeface="Arial" panose="020B0604020202020204" pitchFamily="34" charset="0"/>
              <a:buChar char="•"/>
            </a:pPr>
            <a:r>
              <a:rPr lang="en-US" sz="2000" dirty="0">
                <a:latin typeface="Arial" panose="020B0604020202020204" pitchFamily="34" charset="0"/>
                <a:cs typeface="Arial" panose="020B0604020202020204" pitchFamily="34" charset="0"/>
              </a:rPr>
              <a:t>Prevents overfitting as the number of parameters the model learns is reduced using convolutional and pooling operations.</a:t>
            </a:r>
          </a:p>
          <a:p>
            <a:pPr marL="546095" indent="-342900">
              <a:lnSpc>
                <a:spcPct val="115000"/>
              </a:lnSpc>
              <a:spcAft>
                <a:spcPts val="800"/>
              </a:spcAft>
              <a:buFont typeface="Arial" panose="020B0604020202020204" pitchFamily="34" charset="0"/>
              <a:buChar char="•"/>
            </a:pPr>
            <a:r>
              <a:rPr lang="en-US" sz="2000" dirty="0">
                <a:latin typeface="Arial" panose="020B0604020202020204" pitchFamily="34" charset="0"/>
                <a:cs typeface="Arial" panose="020B0604020202020204" pitchFamily="34" charset="0"/>
              </a:rPr>
              <a:t>Learns all possible features efficiently using its convolutional layer which applies filters to local regions of the data. </a:t>
            </a:r>
          </a:p>
          <a:p>
            <a:pPr marL="546095" indent="-342900">
              <a:lnSpc>
                <a:spcPct val="115000"/>
              </a:lnSpc>
              <a:spcAft>
                <a:spcPts val="800"/>
              </a:spcAft>
              <a:buFont typeface="Arial" panose="020B0604020202020204" pitchFamily="34" charset="0"/>
              <a:buChar char="•"/>
            </a:pPr>
            <a:r>
              <a:rPr lang="en-US" sz="2000" dirty="0">
                <a:latin typeface="Arial" panose="020B0604020202020204" pitchFamily="34" charset="0"/>
                <a:cs typeface="Arial" panose="020B0604020202020204" pitchFamily="34" charset="0"/>
              </a:rPr>
              <a:t>Achieved state-of-the-art results in many image recognition tasks.</a:t>
            </a:r>
          </a:p>
          <a:p>
            <a:pPr marL="203195">
              <a:lnSpc>
                <a:spcPct val="115000"/>
              </a:lnSpc>
              <a:spcAft>
                <a:spcPts val="800"/>
              </a:spcAft>
            </a:pP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2081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600" y="507023"/>
            <a:ext cx="8686800" cy="6019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6">
            <a:extLst>
              <a:ext uri="{FF2B5EF4-FFF2-40B4-BE49-F238E27FC236}">
                <a16:creationId xmlns:a16="http://schemas.microsoft.com/office/drawing/2014/main" id="{E9B86210-484F-DEC1-AD60-9A56FA61B134}"/>
              </a:ext>
            </a:extLst>
          </p:cNvPr>
          <p:cNvSpPr>
            <a:spLocks noGrp="1"/>
          </p:cNvSpPr>
          <p:nvPr>
            <p:ph type="title"/>
          </p:nvPr>
        </p:nvSpPr>
        <p:spPr>
          <a:xfrm>
            <a:off x="457200" y="274638"/>
            <a:ext cx="8229600" cy="1143000"/>
          </a:xfrm>
        </p:spPr>
        <p:txBody>
          <a:bodyPr>
            <a:normAutofit/>
          </a:bodyPr>
          <a:lstStyle/>
          <a:p>
            <a:r>
              <a:rPr lang="en-US" sz="2800" b="1" dirty="0">
                <a:latin typeface="Arial" panose="020B0604020202020204" pitchFamily="34" charset="0"/>
                <a:cs typeface="Arial" panose="020B0604020202020204" pitchFamily="34" charset="0"/>
              </a:rPr>
              <a:t>DenseNet121</a:t>
            </a:r>
            <a:endParaRPr lang="en-IN" sz="2800" b="1" dirty="0">
              <a:latin typeface="Arial" panose="020B0604020202020204" pitchFamily="34" charset="0"/>
              <a:cs typeface="Arial" panose="020B0604020202020204" pitchFamily="34" charset="0"/>
            </a:endParaRPr>
          </a:p>
        </p:txBody>
      </p:sp>
      <p:pic>
        <p:nvPicPr>
          <p:cNvPr id="12290" name="Picture 2" descr="Introduction to DenseNet with TensorFlow | Pluralsight">
            <a:extLst>
              <a:ext uri="{FF2B5EF4-FFF2-40B4-BE49-F238E27FC236}">
                <a16:creationId xmlns:a16="http://schemas.microsoft.com/office/drawing/2014/main" id="{E81C6300-39AA-50BF-AC89-3A1A2F288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71" y="1761294"/>
            <a:ext cx="8505529" cy="351125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9D7D81-B0AE-16AE-B6A1-6F18FF752592}"/>
              </a:ext>
            </a:extLst>
          </p:cNvPr>
          <p:cNvSpPr txBox="1"/>
          <p:nvPr/>
        </p:nvSpPr>
        <p:spPr>
          <a:xfrm>
            <a:off x="457200" y="1197967"/>
            <a:ext cx="7543800" cy="369332"/>
          </a:xfrm>
          <a:prstGeom prst="rect">
            <a:avLst/>
          </a:prstGeom>
          <a:noFill/>
        </p:spPr>
        <p:txBody>
          <a:bodyPr wrap="square" rtlCol="0">
            <a:spAutoFit/>
          </a:bodyPr>
          <a:lstStyle/>
          <a:p>
            <a:r>
              <a:rPr lang="en-US" dirty="0"/>
              <a:t>Architecture:</a:t>
            </a:r>
            <a:endParaRPr lang="en-IN" dirty="0"/>
          </a:p>
        </p:txBody>
      </p:sp>
    </p:spTree>
    <p:extLst>
      <p:ext uri="{BB962C8B-B14F-4D97-AF65-F5344CB8AC3E}">
        <p14:creationId xmlns:p14="http://schemas.microsoft.com/office/powerpoint/2010/main" val="345024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600" y="507023"/>
            <a:ext cx="8686800" cy="6019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6">
            <a:extLst>
              <a:ext uri="{FF2B5EF4-FFF2-40B4-BE49-F238E27FC236}">
                <a16:creationId xmlns:a16="http://schemas.microsoft.com/office/drawing/2014/main" id="{E9B86210-484F-DEC1-AD60-9A56FA61B134}"/>
              </a:ext>
            </a:extLst>
          </p:cNvPr>
          <p:cNvSpPr>
            <a:spLocks noGrp="1"/>
          </p:cNvSpPr>
          <p:nvPr>
            <p:ph type="title"/>
          </p:nvPr>
        </p:nvSpPr>
        <p:spPr>
          <a:xfrm>
            <a:off x="457200" y="274638"/>
            <a:ext cx="8229600" cy="1143000"/>
          </a:xfrm>
        </p:spPr>
        <p:txBody>
          <a:bodyPr>
            <a:normAutofit/>
          </a:bodyPr>
          <a:lstStyle/>
          <a:p>
            <a:r>
              <a:rPr lang="en-US" sz="2800" b="1" dirty="0">
                <a:latin typeface="Arial" panose="020B0604020202020204" pitchFamily="34" charset="0"/>
                <a:cs typeface="Arial" panose="020B0604020202020204" pitchFamily="34" charset="0"/>
              </a:rPr>
              <a:t>InceptionV3</a:t>
            </a:r>
            <a:endParaRPr lang="en-IN" sz="28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7D284EE-8F5E-C88E-8BCC-49C301BA4C79}"/>
              </a:ext>
            </a:extLst>
          </p:cNvPr>
          <p:cNvPicPr>
            <a:picLocks noChangeAspect="1"/>
          </p:cNvPicPr>
          <p:nvPr/>
        </p:nvPicPr>
        <p:blipFill rotWithShape="1">
          <a:blip r:embed="rId3"/>
          <a:srcRect l="3425" r="2387"/>
          <a:stretch/>
        </p:blipFill>
        <p:spPr>
          <a:xfrm>
            <a:off x="457200" y="1472541"/>
            <a:ext cx="8382000" cy="3550602"/>
          </a:xfrm>
          <a:prstGeom prst="rect">
            <a:avLst/>
          </a:prstGeom>
        </p:spPr>
      </p:pic>
      <p:sp>
        <p:nvSpPr>
          <p:cNvPr id="7" name="TextBox 6">
            <a:extLst>
              <a:ext uri="{FF2B5EF4-FFF2-40B4-BE49-F238E27FC236}">
                <a16:creationId xmlns:a16="http://schemas.microsoft.com/office/drawing/2014/main" id="{5236CE67-061C-C4F1-770A-D5A0CF0BEC57}"/>
              </a:ext>
            </a:extLst>
          </p:cNvPr>
          <p:cNvSpPr txBox="1"/>
          <p:nvPr/>
        </p:nvSpPr>
        <p:spPr>
          <a:xfrm>
            <a:off x="457200" y="1197967"/>
            <a:ext cx="7543800" cy="369332"/>
          </a:xfrm>
          <a:prstGeom prst="rect">
            <a:avLst/>
          </a:prstGeom>
          <a:noFill/>
        </p:spPr>
        <p:txBody>
          <a:bodyPr wrap="square" rtlCol="0">
            <a:spAutoFit/>
          </a:bodyPr>
          <a:lstStyle/>
          <a:p>
            <a:r>
              <a:rPr lang="en-US" dirty="0"/>
              <a:t>Architecture:</a:t>
            </a:r>
            <a:endParaRPr lang="en-IN" dirty="0"/>
          </a:p>
        </p:txBody>
      </p:sp>
    </p:spTree>
    <p:extLst>
      <p:ext uri="{BB962C8B-B14F-4D97-AF65-F5344CB8AC3E}">
        <p14:creationId xmlns:p14="http://schemas.microsoft.com/office/powerpoint/2010/main" val="1351717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600" y="502920"/>
            <a:ext cx="8686800" cy="6019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6">
            <a:extLst>
              <a:ext uri="{FF2B5EF4-FFF2-40B4-BE49-F238E27FC236}">
                <a16:creationId xmlns:a16="http://schemas.microsoft.com/office/drawing/2014/main" id="{E9B86210-484F-DEC1-AD60-9A56FA61B134}"/>
              </a:ext>
            </a:extLst>
          </p:cNvPr>
          <p:cNvSpPr>
            <a:spLocks noGrp="1"/>
          </p:cNvSpPr>
          <p:nvPr>
            <p:ph type="title"/>
          </p:nvPr>
        </p:nvSpPr>
        <p:spPr>
          <a:xfrm>
            <a:off x="457200" y="274638"/>
            <a:ext cx="8229600" cy="1143000"/>
          </a:xfrm>
        </p:spPr>
        <p:txBody>
          <a:bodyPr>
            <a:normAutofit/>
          </a:bodyPr>
          <a:lstStyle/>
          <a:p>
            <a:r>
              <a:rPr lang="en-US" sz="2800" b="1" dirty="0">
                <a:latin typeface="Arial" panose="020B0604020202020204" pitchFamily="34" charset="0"/>
                <a:cs typeface="Arial" panose="020B0604020202020204" pitchFamily="34" charset="0"/>
              </a:rPr>
              <a:t>EfficientNetB3</a:t>
            </a:r>
            <a:endParaRPr lang="en-IN" sz="2800" b="1" dirty="0">
              <a:latin typeface="Arial" panose="020B0604020202020204" pitchFamily="34" charset="0"/>
              <a:cs typeface="Arial" panose="020B0604020202020204" pitchFamily="34" charset="0"/>
            </a:endParaRPr>
          </a:p>
        </p:txBody>
      </p:sp>
      <p:pic>
        <p:nvPicPr>
          <p:cNvPr id="3074" name="Picture 2" descr="Schematic representation of EfficientNet-B3">
            <a:extLst>
              <a:ext uri="{FF2B5EF4-FFF2-40B4-BE49-F238E27FC236}">
                <a16:creationId xmlns:a16="http://schemas.microsoft.com/office/drawing/2014/main" id="{5D72DF2F-E6F0-CC21-109F-7A9300654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362200"/>
            <a:ext cx="8096250" cy="2266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CB8C6C4-16DE-F578-4E5A-B7664B100EBF}"/>
              </a:ext>
            </a:extLst>
          </p:cNvPr>
          <p:cNvSpPr txBox="1"/>
          <p:nvPr/>
        </p:nvSpPr>
        <p:spPr>
          <a:xfrm>
            <a:off x="457200" y="1197967"/>
            <a:ext cx="7543800" cy="369332"/>
          </a:xfrm>
          <a:prstGeom prst="rect">
            <a:avLst/>
          </a:prstGeom>
          <a:noFill/>
        </p:spPr>
        <p:txBody>
          <a:bodyPr wrap="square" rtlCol="0">
            <a:spAutoFit/>
          </a:bodyPr>
          <a:lstStyle/>
          <a:p>
            <a:r>
              <a:rPr lang="en-US" dirty="0"/>
              <a:t>Architecture:</a:t>
            </a:r>
            <a:endParaRPr lang="en-IN" dirty="0"/>
          </a:p>
        </p:txBody>
      </p:sp>
    </p:spTree>
    <p:extLst>
      <p:ext uri="{BB962C8B-B14F-4D97-AF65-F5344CB8AC3E}">
        <p14:creationId xmlns:p14="http://schemas.microsoft.com/office/powerpoint/2010/main" val="681915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600" y="507023"/>
            <a:ext cx="8686800" cy="6019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6">
            <a:extLst>
              <a:ext uri="{FF2B5EF4-FFF2-40B4-BE49-F238E27FC236}">
                <a16:creationId xmlns:a16="http://schemas.microsoft.com/office/drawing/2014/main" id="{E9B86210-484F-DEC1-AD60-9A56FA61B134}"/>
              </a:ext>
            </a:extLst>
          </p:cNvPr>
          <p:cNvSpPr>
            <a:spLocks noGrp="1"/>
          </p:cNvSpPr>
          <p:nvPr>
            <p:ph type="title"/>
          </p:nvPr>
        </p:nvSpPr>
        <p:spPr>
          <a:xfrm>
            <a:off x="457200" y="274638"/>
            <a:ext cx="8229600" cy="1143000"/>
          </a:xfrm>
        </p:spPr>
        <p:txBody>
          <a:bodyPr>
            <a:normAutofit/>
          </a:bodyPr>
          <a:lstStyle/>
          <a:p>
            <a:r>
              <a:rPr lang="en-US" sz="2800" b="1" dirty="0">
                <a:latin typeface="Arial" panose="020B0604020202020204" pitchFamily="34" charset="0"/>
                <a:cs typeface="Arial" panose="020B0604020202020204" pitchFamily="34" charset="0"/>
              </a:rPr>
              <a:t>Results Comparison</a:t>
            </a:r>
            <a:endParaRPr lang="en-IN" sz="28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C2B2C73-9E3A-5CA5-6029-AA3FD446AD7C}"/>
              </a:ext>
            </a:extLst>
          </p:cNvPr>
          <p:cNvPicPr>
            <a:picLocks noChangeAspect="1"/>
          </p:cNvPicPr>
          <p:nvPr/>
        </p:nvPicPr>
        <p:blipFill>
          <a:blip r:embed="rId3"/>
          <a:stretch>
            <a:fillRect/>
          </a:stretch>
        </p:blipFill>
        <p:spPr>
          <a:xfrm>
            <a:off x="2247900" y="1559643"/>
            <a:ext cx="4648200" cy="2238812"/>
          </a:xfrm>
          <a:prstGeom prst="rect">
            <a:avLst/>
          </a:prstGeom>
        </p:spPr>
      </p:pic>
      <p:pic>
        <p:nvPicPr>
          <p:cNvPr id="10" name="Picture 9">
            <a:extLst>
              <a:ext uri="{FF2B5EF4-FFF2-40B4-BE49-F238E27FC236}">
                <a16:creationId xmlns:a16="http://schemas.microsoft.com/office/drawing/2014/main" id="{0359A38B-6C00-D81D-0BA8-6B1924BD1B93}"/>
              </a:ext>
            </a:extLst>
          </p:cNvPr>
          <p:cNvPicPr>
            <a:picLocks noChangeAspect="1"/>
          </p:cNvPicPr>
          <p:nvPr/>
        </p:nvPicPr>
        <p:blipFill>
          <a:blip r:embed="rId4"/>
          <a:stretch>
            <a:fillRect/>
          </a:stretch>
        </p:blipFill>
        <p:spPr>
          <a:xfrm>
            <a:off x="1676400" y="4318011"/>
            <a:ext cx="6517073" cy="980346"/>
          </a:xfrm>
          <a:prstGeom prst="rect">
            <a:avLst/>
          </a:prstGeom>
        </p:spPr>
      </p:pic>
    </p:spTree>
    <p:extLst>
      <p:ext uri="{BB962C8B-B14F-4D97-AF65-F5344CB8AC3E}">
        <p14:creationId xmlns:p14="http://schemas.microsoft.com/office/powerpoint/2010/main" val="4131282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600" y="507023"/>
            <a:ext cx="8686800" cy="6019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6">
            <a:extLst>
              <a:ext uri="{FF2B5EF4-FFF2-40B4-BE49-F238E27FC236}">
                <a16:creationId xmlns:a16="http://schemas.microsoft.com/office/drawing/2014/main" id="{E9B86210-484F-DEC1-AD60-9A56FA61B134}"/>
              </a:ext>
            </a:extLst>
          </p:cNvPr>
          <p:cNvSpPr>
            <a:spLocks noGrp="1"/>
          </p:cNvSpPr>
          <p:nvPr>
            <p:ph type="title"/>
          </p:nvPr>
        </p:nvSpPr>
        <p:spPr>
          <a:xfrm>
            <a:off x="457200" y="274638"/>
            <a:ext cx="8229600" cy="1143000"/>
          </a:xfrm>
        </p:spPr>
        <p:txBody>
          <a:bodyPr>
            <a:normAutofit/>
          </a:bodyPr>
          <a:lstStyle/>
          <a:p>
            <a:r>
              <a:rPr lang="en-US" sz="2800" b="1" dirty="0">
                <a:latin typeface="Arial" panose="020B0604020202020204" pitchFamily="34" charset="0"/>
                <a:cs typeface="Arial" panose="020B0604020202020204" pitchFamily="34" charset="0"/>
              </a:rPr>
              <a:t>Results Comparison</a:t>
            </a:r>
            <a:endParaRPr lang="en-IN" sz="28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48E40DF-184E-A80E-4AD5-5489E5E1A85D}"/>
              </a:ext>
            </a:extLst>
          </p:cNvPr>
          <p:cNvPicPr>
            <a:picLocks noChangeAspect="1"/>
          </p:cNvPicPr>
          <p:nvPr/>
        </p:nvPicPr>
        <p:blipFill rotWithShape="1">
          <a:blip r:embed="rId3"/>
          <a:srcRect l="4959" r="4959"/>
          <a:stretch/>
        </p:blipFill>
        <p:spPr>
          <a:xfrm>
            <a:off x="329165" y="1853711"/>
            <a:ext cx="8485669" cy="3150577"/>
          </a:xfrm>
          <a:prstGeom prst="rect">
            <a:avLst/>
          </a:prstGeom>
        </p:spPr>
      </p:pic>
      <p:sp>
        <p:nvSpPr>
          <p:cNvPr id="2" name="Rectangle 1">
            <a:extLst>
              <a:ext uri="{FF2B5EF4-FFF2-40B4-BE49-F238E27FC236}">
                <a16:creationId xmlns:a16="http://schemas.microsoft.com/office/drawing/2014/main" id="{818ED69C-CA53-58B6-7454-796C9736B282}"/>
              </a:ext>
            </a:extLst>
          </p:cNvPr>
          <p:cNvSpPr/>
          <p:nvPr/>
        </p:nvSpPr>
        <p:spPr>
          <a:xfrm>
            <a:off x="6365149" y="2764326"/>
            <a:ext cx="2449685" cy="112187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20588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600" y="533400"/>
            <a:ext cx="8686800" cy="6019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457200" y="609600"/>
            <a:ext cx="8229600" cy="1143000"/>
          </a:xfrm>
        </p:spPr>
        <p:txBody>
          <a:bodyPr>
            <a:normAutofit/>
          </a:bodyPr>
          <a:lstStyle/>
          <a:p>
            <a:r>
              <a:rPr lang="en-US" sz="2400" b="1" dirty="0">
                <a:latin typeface="Arial" panose="020B0604020202020204" pitchFamily="34" charset="0"/>
                <a:cs typeface="Arial" panose="020B0604020202020204" pitchFamily="34" charset="0"/>
              </a:rPr>
              <a:t>OBJECTIVE</a:t>
            </a:r>
            <a:br>
              <a:rPr lang="en-US" sz="2400" b="1"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Google Shape;101;p14">
            <a:extLst>
              <a:ext uri="{FF2B5EF4-FFF2-40B4-BE49-F238E27FC236}">
                <a16:creationId xmlns:a16="http://schemas.microsoft.com/office/drawing/2014/main" id="{5BD4B367-C9EA-E051-238E-240CA5C38728}"/>
              </a:ext>
            </a:extLst>
          </p:cNvPr>
          <p:cNvSpPr/>
          <p:nvPr/>
        </p:nvSpPr>
        <p:spPr>
          <a:xfrm>
            <a:off x="609600" y="1449575"/>
            <a:ext cx="7670563" cy="990600"/>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45700" tIns="45700" rIns="457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457200" algn="ctr" rtl="0">
              <a:lnSpc>
                <a:spcPct val="100000"/>
              </a:lnSpc>
              <a:spcBef>
                <a:spcPts val="0"/>
              </a:spcBef>
              <a:spcAft>
                <a:spcPts val="0"/>
              </a:spcAft>
              <a:buClr>
                <a:srgbClr val="000000"/>
              </a:buClr>
              <a:buSzPts val="1800"/>
              <a:buFont typeface="Times New Roman" panose="02020603050405020304"/>
              <a:buNone/>
            </a:pPr>
            <a:r>
              <a:rPr lang="en-US" sz="2800" dirty="0">
                <a:solidFill>
                  <a:schemeClr val="tx1"/>
                </a:solidFill>
                <a:latin typeface="Arial" panose="020B0604020202020204" pitchFamily="34" charset="0"/>
                <a:ea typeface="Times New Roman" panose="02020603050405020304"/>
                <a:cs typeface="Arial" panose="020B0604020202020204" pitchFamily="34" charset="0"/>
                <a:sym typeface="Times New Roman" panose="02020603050405020304"/>
              </a:rPr>
              <a:t>To classify Body Parts from X-ray images</a:t>
            </a:r>
            <a:endParaRPr i="0" u="sng" strike="noStrike" cap="none" dirty="0">
              <a:solidFill>
                <a:schemeClr val="tx1"/>
              </a:solidFill>
              <a:latin typeface="Arial" panose="020B0604020202020204" pitchFamily="34" charset="0"/>
              <a:ea typeface="Times New Roman" panose="02020603050405020304"/>
              <a:cs typeface="Arial" panose="020B0604020202020204" pitchFamily="34" charset="0"/>
              <a:sym typeface="Times New Roman" panose="02020603050405020304"/>
            </a:endParaRPr>
          </a:p>
          <a:p>
            <a:pPr marL="0" marR="0" lvl="0" indent="0" algn="l" rtl="0">
              <a:lnSpc>
                <a:spcPct val="100000"/>
              </a:lnSpc>
              <a:spcBef>
                <a:spcPts val="400"/>
              </a:spcBef>
              <a:spcAft>
                <a:spcPts val="0"/>
              </a:spcAft>
              <a:buClr>
                <a:srgbClr val="000000"/>
              </a:buClr>
              <a:buSzPts val="1400"/>
              <a:buFont typeface="Times New Roman" panose="02020603050405020304"/>
              <a:buNone/>
            </a:pPr>
            <a:endParaRPr sz="1200" b="0"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7" name="Google Shape;386;p31">
            <a:extLst>
              <a:ext uri="{FF2B5EF4-FFF2-40B4-BE49-F238E27FC236}">
                <a16:creationId xmlns:a16="http://schemas.microsoft.com/office/drawing/2014/main" id="{34D22F64-2E01-4DC5-9ADA-8CFF7A797184}"/>
              </a:ext>
            </a:extLst>
          </p:cNvPr>
          <p:cNvSpPr txBox="1">
            <a:spLocks/>
          </p:cNvSpPr>
          <p:nvPr/>
        </p:nvSpPr>
        <p:spPr>
          <a:xfrm>
            <a:off x="430696" y="2139079"/>
            <a:ext cx="8533329" cy="4106008"/>
          </a:xfrm>
          <a:prstGeom prst="rect">
            <a:avLst/>
          </a:prstGeom>
        </p:spPr>
        <p:txBody>
          <a:bodyPr spcFirstLastPara="1" vert="horz" wrap="square" lIns="121900" tIns="121900" rIns="121900" bIns="121900"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342900" indent="-342900" algn="just">
              <a:lnSpc>
                <a:spcPct val="200000"/>
              </a:lnSpc>
              <a:spcAft>
                <a:spcPts val="800"/>
              </a:spcAft>
              <a:buFont typeface="Arial" panose="020B0604020202020204" pitchFamily="34" charset="0"/>
              <a:buChar char="•"/>
            </a:pPr>
            <a:r>
              <a:rPr lang="en-US" sz="2000" dirty="0">
                <a:latin typeface="Arial" panose="020B0604020202020204" pitchFamily="34" charset="0"/>
                <a:cs typeface="Arial" panose="020B0604020202020204" pitchFamily="34" charset="0"/>
              </a:rPr>
              <a:t>Facilitates accurate medical image retrieval and clustering applications.</a:t>
            </a:r>
          </a:p>
          <a:p>
            <a:pPr marL="342900" indent="-342900" algn="just">
              <a:lnSpc>
                <a:spcPct val="200000"/>
              </a:lnSpc>
              <a:spcAft>
                <a:spcPts val="800"/>
              </a:spcAft>
              <a:buFont typeface="Arial" panose="020B0604020202020204" pitchFamily="34" charset="0"/>
              <a:buChar char="•"/>
            </a:pPr>
            <a:r>
              <a:rPr lang="en-US" sz="2000" dirty="0">
                <a:solidFill>
                  <a:schemeClr val="tx1"/>
                </a:solidFill>
                <a:latin typeface="Arial" panose="020B0604020202020204" pitchFamily="34" charset="0"/>
                <a:cs typeface="Arial" panose="020B0604020202020204" pitchFamily="34" charset="0"/>
              </a:rPr>
              <a:t>Automatic categorization of x-rays to facilitate easier medical data warehousing.</a:t>
            </a:r>
          </a:p>
          <a:p>
            <a:pPr marL="342900" indent="-342900" algn="just">
              <a:lnSpc>
                <a:spcPct val="200000"/>
              </a:lnSpc>
              <a:spcAft>
                <a:spcPts val="800"/>
              </a:spcAft>
              <a:buFont typeface="Arial" panose="020B0604020202020204" pitchFamily="34" charset="0"/>
              <a:buChar char="•"/>
            </a:pPr>
            <a:r>
              <a:rPr lang="en-US" sz="2000" dirty="0">
                <a:solidFill>
                  <a:schemeClr val="tx1"/>
                </a:solidFill>
                <a:latin typeface="Arial" panose="020B0604020202020204" pitchFamily="34" charset="0"/>
                <a:cs typeface="Arial" panose="020B0604020202020204" pitchFamily="34" charset="0"/>
              </a:rPr>
              <a:t>Easier to implement organ specific model pipelines by retrieving data.</a:t>
            </a:r>
          </a:p>
          <a:p>
            <a:pPr marL="342900" indent="-342900" algn="just">
              <a:lnSpc>
                <a:spcPct val="200000"/>
              </a:lnSpc>
              <a:spcAft>
                <a:spcPts val="800"/>
              </a:spcAft>
              <a:buFont typeface="Arial" panose="020B0604020202020204" pitchFamily="34" charset="0"/>
              <a:buChar char="•"/>
            </a:pPr>
            <a:r>
              <a:rPr lang="en-US" sz="2000" dirty="0">
                <a:solidFill>
                  <a:schemeClr val="tx1"/>
                </a:solidFill>
                <a:latin typeface="Arial" panose="020B0604020202020204" pitchFamily="34" charset="0"/>
                <a:cs typeface="Arial" panose="020B0604020202020204" pitchFamily="34" charset="0"/>
              </a:rPr>
              <a:t>Use of such system can find its role in developing medical software. </a:t>
            </a:r>
          </a:p>
          <a:p>
            <a:pPr marL="546095" indent="-342900" algn="just">
              <a:lnSpc>
                <a:spcPct val="115000"/>
              </a:lnSpc>
              <a:spcAft>
                <a:spcPts val="800"/>
              </a:spcAft>
              <a:buFont typeface="Arial" panose="020B0604020202020204" pitchFamily="34" charset="0"/>
              <a:buChar char="•"/>
            </a:pPr>
            <a:endParaRPr lang="en-US" sz="2000" dirty="0">
              <a:solidFill>
                <a:schemeClr val="tx1"/>
              </a:solidFill>
              <a:latin typeface="Arial" panose="020B0604020202020204" pitchFamily="34" charset="0"/>
              <a:cs typeface="Arial" panose="020B0604020202020204" pitchFamily="34" charset="0"/>
            </a:endParaRPr>
          </a:p>
          <a:p>
            <a:pPr marL="488945" indent="-285750" algn="just">
              <a:lnSpc>
                <a:spcPct val="115000"/>
              </a:lnSpc>
              <a:spcAft>
                <a:spcPts val="800"/>
              </a:spcAft>
              <a:buFont typeface="Arial" panose="020B0604020202020204" pitchFamily="34" charset="0"/>
              <a:buChar char="•"/>
            </a:pPr>
            <a:endParaRPr lang="en-IN" sz="1800" dirty="0">
              <a:solidFill>
                <a:schemeClr val="tx1"/>
              </a:solidFill>
              <a:latin typeface="Arial" panose="020B0604020202020204" pitchFamily="34" charset="0"/>
              <a:cs typeface="Arial" panose="020B0604020202020204" pitchFamily="34" charset="0"/>
            </a:endParaRPr>
          </a:p>
          <a:p>
            <a:pPr marL="488945" indent="-285750" algn="just">
              <a:lnSpc>
                <a:spcPct val="115000"/>
              </a:lnSpc>
              <a:spcAft>
                <a:spcPts val="800"/>
              </a:spcAft>
              <a:buFont typeface="Arial" panose="020B0604020202020204" pitchFamily="34" charset="0"/>
              <a:buChar char="•"/>
            </a:pPr>
            <a:endParaRPr lang="en-IN" sz="180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488945" indent="-285750" algn="just">
              <a:lnSpc>
                <a:spcPct val="115000"/>
              </a:lnSpc>
              <a:spcAft>
                <a:spcPts val="800"/>
              </a:spcAft>
              <a:buFont typeface="Arial" panose="020B0604020202020204" pitchFamily="34" charset="0"/>
              <a:buChar char="•"/>
            </a:pPr>
            <a:endParaRPr lang="en-IN" sz="180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600" y="507023"/>
            <a:ext cx="8686800" cy="6019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6">
            <a:extLst>
              <a:ext uri="{FF2B5EF4-FFF2-40B4-BE49-F238E27FC236}">
                <a16:creationId xmlns:a16="http://schemas.microsoft.com/office/drawing/2014/main" id="{E9B86210-484F-DEC1-AD60-9A56FA61B134}"/>
              </a:ext>
            </a:extLst>
          </p:cNvPr>
          <p:cNvSpPr>
            <a:spLocks noGrp="1"/>
          </p:cNvSpPr>
          <p:nvPr>
            <p:ph type="title"/>
          </p:nvPr>
        </p:nvSpPr>
        <p:spPr>
          <a:xfrm>
            <a:off x="457200" y="457200"/>
            <a:ext cx="8229600" cy="1143000"/>
          </a:xfrm>
        </p:spPr>
        <p:txBody>
          <a:bodyPr>
            <a:normAutofit/>
          </a:bodyPr>
          <a:lstStyle/>
          <a:p>
            <a:r>
              <a:rPr lang="en-US" sz="2800" b="1" dirty="0">
                <a:latin typeface="Arial" panose="020B0604020202020204" pitchFamily="34" charset="0"/>
                <a:cs typeface="Arial" panose="020B0604020202020204" pitchFamily="34" charset="0"/>
              </a:rPr>
              <a:t>EfficientNetB3 Confusion Matrix </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Summary</a:t>
            </a:r>
            <a:endParaRPr lang="en-IN" sz="28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873DE4A2-D419-FE30-F843-7630AF4EDB33}"/>
              </a:ext>
            </a:extLst>
          </p:cNvPr>
          <p:cNvPicPr>
            <a:picLocks noChangeAspect="1"/>
          </p:cNvPicPr>
          <p:nvPr/>
        </p:nvPicPr>
        <p:blipFill rotWithShape="1">
          <a:blip r:embed="rId3">
            <a:extLst>
              <a:ext uri="{28A0092B-C50C-407E-A947-70E740481C1C}">
                <a14:useLocalDpi xmlns:a14="http://schemas.microsoft.com/office/drawing/2010/main" val="0"/>
              </a:ext>
            </a:extLst>
          </a:blip>
          <a:srcRect l="11692"/>
          <a:stretch/>
        </p:blipFill>
        <p:spPr>
          <a:xfrm>
            <a:off x="473271" y="1633276"/>
            <a:ext cx="4889619" cy="1970683"/>
          </a:xfrm>
          <a:prstGeom prst="rect">
            <a:avLst/>
          </a:prstGeom>
        </p:spPr>
      </p:pic>
      <p:sp>
        <p:nvSpPr>
          <p:cNvPr id="2" name="TextBox 1">
            <a:extLst>
              <a:ext uri="{FF2B5EF4-FFF2-40B4-BE49-F238E27FC236}">
                <a16:creationId xmlns:a16="http://schemas.microsoft.com/office/drawing/2014/main" id="{DA58EFCF-1A1E-B921-809C-C7F83AAEF074}"/>
              </a:ext>
            </a:extLst>
          </p:cNvPr>
          <p:cNvSpPr txBox="1"/>
          <p:nvPr/>
        </p:nvSpPr>
        <p:spPr>
          <a:xfrm>
            <a:off x="533400" y="4060937"/>
            <a:ext cx="8077200"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As seen, there are some misclassifications that occurred. </a:t>
            </a:r>
          </a:p>
          <a:p>
            <a:pPr marL="285750" indent="-285750" algn="just">
              <a:buFont typeface="Arial" panose="020B0604020202020204" pitchFamily="34" charset="0"/>
              <a:buChar char="•"/>
            </a:pPr>
            <a:r>
              <a:rPr lang="en-US" dirty="0"/>
              <a:t>Some of the images from the class ”Lumbar Spine and Thoracic Spine” are being misclassified as “Chest”. This has the highest misclassification recorded.</a:t>
            </a:r>
          </a:p>
          <a:p>
            <a:pPr marL="285750" indent="-285750" algn="just">
              <a:buFont typeface="Arial" panose="020B0604020202020204" pitchFamily="34" charset="0"/>
              <a:buChar char="•"/>
            </a:pPr>
            <a:r>
              <a:rPr lang="en-US" dirty="0"/>
              <a:t>Similarly,  some images from the class “Hip” are being misclassified as “Shoulder”.</a:t>
            </a:r>
          </a:p>
          <a:p>
            <a:pPr marL="285750" indent="-285750" algn="just">
              <a:buFont typeface="Arial" panose="020B0604020202020204" pitchFamily="34" charset="0"/>
              <a:buChar char="•"/>
            </a:pPr>
            <a:r>
              <a:rPr lang="en-IN" dirty="0"/>
              <a:t>Very few images from “Chest” are being misclassified into the class “Hand and Wrist”.</a:t>
            </a:r>
          </a:p>
          <a:p>
            <a:pPr marL="285750" indent="-285750" algn="just">
              <a:buFont typeface="Arial" panose="020B0604020202020204" pitchFamily="34" charset="0"/>
              <a:buChar char="•"/>
            </a:pPr>
            <a:r>
              <a:rPr lang="en-IN" dirty="0"/>
              <a:t>The classes “Elbow” and “Abdomen and Chest” are not being classified as there are 0 in their corresponding places.</a:t>
            </a:r>
          </a:p>
          <a:p>
            <a:pPr marL="285750" indent="-285750" algn="just">
              <a:buFont typeface="Arial" panose="020B0604020202020204" pitchFamily="34" charset="0"/>
              <a:buChar char="•"/>
            </a:pPr>
            <a:endParaRPr lang="en-IN" dirty="0"/>
          </a:p>
        </p:txBody>
      </p:sp>
      <p:pic>
        <p:nvPicPr>
          <p:cNvPr id="6" name="Picture 5">
            <a:extLst>
              <a:ext uri="{FF2B5EF4-FFF2-40B4-BE49-F238E27FC236}">
                <a16:creationId xmlns:a16="http://schemas.microsoft.com/office/drawing/2014/main" id="{9F9CD607-D938-B900-CC0B-3B13313CACA8}"/>
              </a:ext>
            </a:extLst>
          </p:cNvPr>
          <p:cNvPicPr>
            <a:picLocks noChangeAspect="1"/>
          </p:cNvPicPr>
          <p:nvPr/>
        </p:nvPicPr>
        <p:blipFill>
          <a:blip r:embed="rId4"/>
          <a:stretch>
            <a:fillRect/>
          </a:stretch>
        </p:blipFill>
        <p:spPr>
          <a:xfrm>
            <a:off x="5589138" y="1197193"/>
            <a:ext cx="2957501" cy="2866318"/>
          </a:xfrm>
          <a:prstGeom prst="rect">
            <a:avLst/>
          </a:prstGeom>
        </p:spPr>
      </p:pic>
    </p:spTree>
    <p:extLst>
      <p:ext uri="{BB962C8B-B14F-4D97-AF65-F5344CB8AC3E}">
        <p14:creationId xmlns:p14="http://schemas.microsoft.com/office/powerpoint/2010/main" val="1868259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600" y="465552"/>
            <a:ext cx="8686800" cy="6019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11">
            <a:extLst>
              <a:ext uri="{FF2B5EF4-FFF2-40B4-BE49-F238E27FC236}">
                <a16:creationId xmlns:a16="http://schemas.microsoft.com/office/drawing/2014/main" id="{4570A731-C020-AA25-8F39-8EA5A7353926}"/>
              </a:ext>
            </a:extLst>
          </p:cNvPr>
          <p:cNvGrpSpPr/>
          <p:nvPr/>
        </p:nvGrpSpPr>
        <p:grpSpPr>
          <a:xfrm>
            <a:off x="1333289" y="1494938"/>
            <a:ext cx="5902961" cy="1777819"/>
            <a:chOff x="538479" y="898207"/>
            <a:chExt cx="8020692" cy="2530793"/>
          </a:xfrm>
        </p:grpSpPr>
        <p:pic>
          <p:nvPicPr>
            <p:cNvPr id="9" name="Picture 8">
              <a:extLst>
                <a:ext uri="{FF2B5EF4-FFF2-40B4-BE49-F238E27FC236}">
                  <a16:creationId xmlns:a16="http://schemas.microsoft.com/office/drawing/2014/main" id="{A39FAAF0-AA68-1BFF-EF41-0E06D7323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79" y="898207"/>
              <a:ext cx="3085157" cy="2530793"/>
            </a:xfrm>
            <a:prstGeom prst="rect">
              <a:avLst/>
            </a:prstGeom>
          </p:spPr>
        </p:pic>
        <p:pic>
          <p:nvPicPr>
            <p:cNvPr id="11" name="Picture 10">
              <a:extLst>
                <a:ext uri="{FF2B5EF4-FFF2-40B4-BE49-F238E27FC236}">
                  <a16:creationId xmlns:a16="http://schemas.microsoft.com/office/drawing/2014/main" id="{DACDA4E3-3EF3-FFDA-E8AA-367F7C26C3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900747"/>
              <a:ext cx="3072771" cy="2520633"/>
            </a:xfrm>
            <a:prstGeom prst="rect">
              <a:avLst/>
            </a:prstGeom>
          </p:spPr>
        </p:pic>
      </p:grpSp>
      <p:sp>
        <p:nvSpPr>
          <p:cNvPr id="13" name="TextBox 12">
            <a:extLst>
              <a:ext uri="{FF2B5EF4-FFF2-40B4-BE49-F238E27FC236}">
                <a16:creationId xmlns:a16="http://schemas.microsoft.com/office/drawing/2014/main" id="{DC6D4BE7-0287-E63F-D927-998E2B5C6E31}"/>
              </a:ext>
            </a:extLst>
          </p:cNvPr>
          <p:cNvSpPr txBox="1"/>
          <p:nvPr/>
        </p:nvSpPr>
        <p:spPr>
          <a:xfrm>
            <a:off x="1257999" y="3272757"/>
            <a:ext cx="2438400" cy="646331"/>
          </a:xfrm>
          <a:prstGeom prst="rect">
            <a:avLst/>
          </a:prstGeom>
          <a:noFill/>
        </p:spPr>
        <p:txBody>
          <a:bodyPr wrap="square" rtlCol="0">
            <a:spAutoFit/>
          </a:bodyPr>
          <a:lstStyle/>
          <a:p>
            <a:pPr algn="r"/>
            <a:r>
              <a:rPr lang="en-US" dirty="0"/>
              <a:t>Class: Lumbar Spine and Thoracic Spine</a:t>
            </a:r>
            <a:endParaRPr lang="en-IN" dirty="0"/>
          </a:p>
        </p:txBody>
      </p:sp>
      <p:sp>
        <p:nvSpPr>
          <p:cNvPr id="14" name="TextBox 13">
            <a:extLst>
              <a:ext uri="{FF2B5EF4-FFF2-40B4-BE49-F238E27FC236}">
                <a16:creationId xmlns:a16="http://schemas.microsoft.com/office/drawing/2014/main" id="{7C177B14-6830-0F02-04C4-A0C3D22A6156}"/>
              </a:ext>
            </a:extLst>
          </p:cNvPr>
          <p:cNvSpPr txBox="1"/>
          <p:nvPr/>
        </p:nvSpPr>
        <p:spPr>
          <a:xfrm>
            <a:off x="4930079" y="3272757"/>
            <a:ext cx="1295400" cy="369332"/>
          </a:xfrm>
          <a:prstGeom prst="rect">
            <a:avLst/>
          </a:prstGeom>
          <a:noFill/>
        </p:spPr>
        <p:txBody>
          <a:bodyPr wrap="square" rtlCol="0">
            <a:spAutoFit/>
          </a:bodyPr>
          <a:lstStyle/>
          <a:p>
            <a:pPr algn="r"/>
            <a:r>
              <a:rPr lang="en-US" dirty="0"/>
              <a:t>Class: Chest</a:t>
            </a:r>
            <a:endParaRPr lang="en-IN" dirty="0"/>
          </a:p>
        </p:txBody>
      </p:sp>
      <p:pic>
        <p:nvPicPr>
          <p:cNvPr id="28" name="Picture 27">
            <a:extLst>
              <a:ext uri="{FF2B5EF4-FFF2-40B4-BE49-F238E27FC236}">
                <a16:creationId xmlns:a16="http://schemas.microsoft.com/office/drawing/2014/main" id="{C12C6EAF-F8D8-EC8A-7472-E4747BC005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1913" y="3927440"/>
            <a:ext cx="1661160" cy="2025034"/>
          </a:xfrm>
          <a:prstGeom prst="rect">
            <a:avLst/>
          </a:prstGeom>
        </p:spPr>
      </p:pic>
      <p:pic>
        <p:nvPicPr>
          <p:cNvPr id="30" name="Picture 29">
            <a:extLst>
              <a:ext uri="{FF2B5EF4-FFF2-40B4-BE49-F238E27FC236}">
                <a16:creationId xmlns:a16="http://schemas.microsoft.com/office/drawing/2014/main" id="{D43EE140-C699-6817-B11A-63BF861C88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0079" y="3733652"/>
            <a:ext cx="1763791" cy="2218822"/>
          </a:xfrm>
          <a:prstGeom prst="rect">
            <a:avLst/>
          </a:prstGeom>
        </p:spPr>
      </p:pic>
      <p:sp>
        <p:nvSpPr>
          <p:cNvPr id="31" name="TextBox 30">
            <a:extLst>
              <a:ext uri="{FF2B5EF4-FFF2-40B4-BE49-F238E27FC236}">
                <a16:creationId xmlns:a16="http://schemas.microsoft.com/office/drawing/2014/main" id="{6C980A40-789A-F30E-63BB-4680F4D9FAB9}"/>
              </a:ext>
            </a:extLst>
          </p:cNvPr>
          <p:cNvSpPr txBox="1"/>
          <p:nvPr/>
        </p:nvSpPr>
        <p:spPr>
          <a:xfrm>
            <a:off x="1257999" y="6123535"/>
            <a:ext cx="1661160" cy="369332"/>
          </a:xfrm>
          <a:prstGeom prst="rect">
            <a:avLst/>
          </a:prstGeom>
          <a:noFill/>
        </p:spPr>
        <p:txBody>
          <a:bodyPr wrap="square" rtlCol="0">
            <a:spAutoFit/>
          </a:bodyPr>
          <a:lstStyle/>
          <a:p>
            <a:r>
              <a:rPr lang="en-US" dirty="0"/>
              <a:t>Class: Hip</a:t>
            </a:r>
            <a:endParaRPr lang="en-IN" dirty="0"/>
          </a:p>
        </p:txBody>
      </p:sp>
      <p:sp>
        <p:nvSpPr>
          <p:cNvPr id="32" name="TextBox 31">
            <a:extLst>
              <a:ext uri="{FF2B5EF4-FFF2-40B4-BE49-F238E27FC236}">
                <a16:creationId xmlns:a16="http://schemas.microsoft.com/office/drawing/2014/main" id="{FA50A16E-BD77-D669-1AF5-A693650F2BCE}"/>
              </a:ext>
            </a:extLst>
          </p:cNvPr>
          <p:cNvSpPr txBox="1"/>
          <p:nvPr/>
        </p:nvSpPr>
        <p:spPr>
          <a:xfrm>
            <a:off x="4806474" y="6123535"/>
            <a:ext cx="1628995" cy="369332"/>
          </a:xfrm>
          <a:prstGeom prst="rect">
            <a:avLst/>
          </a:prstGeom>
          <a:noFill/>
        </p:spPr>
        <p:txBody>
          <a:bodyPr wrap="square" rtlCol="0">
            <a:spAutoFit/>
          </a:bodyPr>
          <a:lstStyle/>
          <a:p>
            <a:r>
              <a:rPr lang="en-US" dirty="0"/>
              <a:t>Class: Shoulder</a:t>
            </a:r>
            <a:endParaRPr lang="en-IN" dirty="0"/>
          </a:p>
        </p:txBody>
      </p:sp>
      <p:sp>
        <p:nvSpPr>
          <p:cNvPr id="2" name="Title 6">
            <a:extLst>
              <a:ext uri="{FF2B5EF4-FFF2-40B4-BE49-F238E27FC236}">
                <a16:creationId xmlns:a16="http://schemas.microsoft.com/office/drawing/2014/main" id="{85297CA2-005C-573B-B45F-D8965C5E2A32}"/>
              </a:ext>
            </a:extLst>
          </p:cNvPr>
          <p:cNvSpPr>
            <a:spLocks noGrp="1"/>
          </p:cNvSpPr>
          <p:nvPr>
            <p:ph type="title"/>
          </p:nvPr>
        </p:nvSpPr>
        <p:spPr>
          <a:xfrm>
            <a:off x="457200" y="306157"/>
            <a:ext cx="8229600" cy="1143000"/>
          </a:xfrm>
        </p:spPr>
        <p:txBody>
          <a:bodyPr>
            <a:normAutofit/>
          </a:bodyPr>
          <a:lstStyle/>
          <a:p>
            <a:r>
              <a:rPr lang="en-US" sz="2800" b="1" dirty="0">
                <a:latin typeface="Arial" panose="020B0604020202020204" pitchFamily="34" charset="0"/>
                <a:cs typeface="Arial" panose="020B0604020202020204" pitchFamily="34" charset="0"/>
              </a:rPr>
              <a:t>Misclassification Examples</a:t>
            </a:r>
            <a:endParaRPr lang="en-IN"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3776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600" y="465552"/>
            <a:ext cx="8686800" cy="6019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a:extLst>
              <a:ext uri="{FF2B5EF4-FFF2-40B4-BE49-F238E27FC236}">
                <a16:creationId xmlns:a16="http://schemas.microsoft.com/office/drawing/2014/main" id="{6C980A40-789A-F30E-63BB-4680F4D9FAB9}"/>
              </a:ext>
            </a:extLst>
          </p:cNvPr>
          <p:cNvSpPr txBox="1"/>
          <p:nvPr/>
        </p:nvSpPr>
        <p:spPr>
          <a:xfrm>
            <a:off x="622418" y="1754424"/>
            <a:ext cx="7899164" cy="2585323"/>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en-US" dirty="0"/>
              <a:t>From the experimented models, Gabor filtered images with GAN augmentation classified by EfficientNetB3 provided the best accuracy of 86.94%.</a:t>
            </a:r>
          </a:p>
          <a:p>
            <a:pPr marL="285750" indent="-285750" algn="just">
              <a:lnSpc>
                <a:spcPct val="200000"/>
              </a:lnSpc>
              <a:buFont typeface="Arial" panose="020B0604020202020204" pitchFamily="34" charset="0"/>
              <a:buChar char="•"/>
            </a:pPr>
            <a:r>
              <a:rPr lang="en-US" dirty="0"/>
              <a:t>There are misclassifications due to inter-class similarity and intra-class variations.</a:t>
            </a:r>
          </a:p>
          <a:p>
            <a:pPr algn="just"/>
            <a:endParaRPr lang="en-US" dirty="0"/>
          </a:p>
        </p:txBody>
      </p:sp>
      <p:sp>
        <p:nvSpPr>
          <p:cNvPr id="2" name="Title 6">
            <a:extLst>
              <a:ext uri="{FF2B5EF4-FFF2-40B4-BE49-F238E27FC236}">
                <a16:creationId xmlns:a16="http://schemas.microsoft.com/office/drawing/2014/main" id="{85297CA2-005C-573B-B45F-D8965C5E2A32}"/>
              </a:ext>
            </a:extLst>
          </p:cNvPr>
          <p:cNvSpPr>
            <a:spLocks noGrp="1"/>
          </p:cNvSpPr>
          <p:nvPr>
            <p:ph type="title"/>
          </p:nvPr>
        </p:nvSpPr>
        <p:spPr>
          <a:xfrm>
            <a:off x="457200" y="306157"/>
            <a:ext cx="8229600" cy="1143000"/>
          </a:xfrm>
        </p:spPr>
        <p:txBody>
          <a:bodyPr>
            <a:normAutofit/>
          </a:bodyPr>
          <a:lstStyle/>
          <a:p>
            <a:r>
              <a:rPr lang="en-US" sz="2800" b="1" dirty="0">
                <a:latin typeface="Arial" panose="020B0604020202020204" pitchFamily="34" charset="0"/>
                <a:cs typeface="Arial" panose="020B0604020202020204" pitchFamily="34" charset="0"/>
              </a:rPr>
              <a:t>Conclusion</a:t>
            </a:r>
            <a:endParaRPr lang="en-IN"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9972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600" y="465552"/>
            <a:ext cx="8686800" cy="6019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6">
            <a:extLst>
              <a:ext uri="{FF2B5EF4-FFF2-40B4-BE49-F238E27FC236}">
                <a16:creationId xmlns:a16="http://schemas.microsoft.com/office/drawing/2014/main" id="{85297CA2-005C-573B-B45F-D8965C5E2A32}"/>
              </a:ext>
            </a:extLst>
          </p:cNvPr>
          <p:cNvSpPr>
            <a:spLocks noGrp="1"/>
          </p:cNvSpPr>
          <p:nvPr>
            <p:ph type="title"/>
          </p:nvPr>
        </p:nvSpPr>
        <p:spPr>
          <a:xfrm>
            <a:off x="381000" y="2667000"/>
            <a:ext cx="8229600" cy="1143000"/>
          </a:xfrm>
        </p:spPr>
        <p:txBody>
          <a:bodyPr>
            <a:normAutofit/>
          </a:bodyPr>
          <a:lstStyle/>
          <a:p>
            <a:r>
              <a:rPr lang="en-US" sz="5400" b="1" dirty="0">
                <a:latin typeface="Arial" panose="020B0604020202020204" pitchFamily="34" charset="0"/>
                <a:cs typeface="Arial" panose="020B0604020202020204" pitchFamily="34" charset="0"/>
              </a:rPr>
              <a:t>Thank You</a:t>
            </a:r>
            <a:endParaRPr lang="en-IN" sz="5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5269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600" y="533400"/>
            <a:ext cx="8686800" cy="6019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457200" y="1219200"/>
            <a:ext cx="8229600" cy="1143000"/>
          </a:xfrm>
        </p:spPr>
        <p:txBody>
          <a:bodyPr>
            <a:noAutofit/>
          </a:bodyPr>
          <a:lstStyle/>
          <a:p>
            <a:r>
              <a:rPr lang="en-US" sz="3200" b="1" u="sng" dirty="0">
                <a:latin typeface="Arial" panose="020B0604020202020204" pitchFamily="34" charset="0"/>
                <a:cs typeface="Arial" panose="020B0604020202020204" pitchFamily="34" charset="0"/>
              </a:rPr>
              <a:t>PROBLEM STATEMENT:</a:t>
            </a:r>
            <a:br>
              <a:rPr lang="en-US" sz="3600" b="1" u="sng" dirty="0">
                <a:latin typeface="Arial" panose="020B0604020202020204" pitchFamily="34" charset="0"/>
                <a:cs typeface="Arial" panose="020B0604020202020204" pitchFamily="34" charset="0"/>
              </a:rPr>
            </a:br>
            <a:endParaRPr lang="en-US" sz="3600" b="1" u="sng" dirty="0">
              <a:latin typeface="Arial" panose="020B0604020202020204" pitchFamily="34" charset="0"/>
              <a:cs typeface="Arial" panose="020B0604020202020204" pitchFamily="34" charset="0"/>
            </a:endParaRPr>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Google Shape;101;p14">
            <a:extLst>
              <a:ext uri="{FF2B5EF4-FFF2-40B4-BE49-F238E27FC236}">
                <a16:creationId xmlns:a16="http://schemas.microsoft.com/office/drawing/2014/main" id="{A6F1F869-B53F-0349-6DF6-ABBA5F9DAAAD}"/>
              </a:ext>
            </a:extLst>
          </p:cNvPr>
          <p:cNvSpPr/>
          <p:nvPr/>
        </p:nvSpPr>
        <p:spPr>
          <a:xfrm>
            <a:off x="287354" y="2787800"/>
            <a:ext cx="8475646" cy="1282400"/>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45700" tIns="45700" rIns="457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lnSpc>
                <a:spcPct val="150000"/>
              </a:lnSpc>
              <a:spcBef>
                <a:spcPts val="400"/>
              </a:spcBef>
              <a:spcAft>
                <a:spcPts val="0"/>
              </a:spcAft>
              <a:buClr>
                <a:srgbClr val="000000"/>
              </a:buClr>
              <a:buSzPts val="1400"/>
              <a:buFont typeface="Times New Roman" panose="02020603050405020304"/>
              <a:buNone/>
            </a:pPr>
            <a:r>
              <a:rPr lang="en-US" sz="2400" b="1" i="0" u="none" strike="noStrike" cap="none" dirty="0">
                <a:solidFill>
                  <a:srgbClr val="000000"/>
                </a:solidFill>
                <a:latin typeface="Calibri" panose="020F0502020204030204" pitchFamily="34" charset="0"/>
                <a:ea typeface="Times New Roman" panose="02020603050405020304"/>
                <a:cs typeface="Calibri" panose="020F0502020204030204" pitchFamily="34" charset="0"/>
                <a:sym typeface="Times New Roman" panose="02020603050405020304"/>
              </a:rPr>
              <a:t>CLASSIFYING DIGITAL X-RAY IMAGES INTO DIFFERENT HUMAN BODY PARTS USING </a:t>
            </a:r>
            <a:r>
              <a:rPr lang="en-US" sz="2400" b="1" dirty="0">
                <a:latin typeface="Calibri" panose="020F0502020204030204" pitchFamily="34" charset="0"/>
                <a:ea typeface="Times New Roman" panose="02020603050405020304"/>
                <a:cs typeface="Calibri" panose="020F0502020204030204" pitchFamily="34" charset="0"/>
                <a:sym typeface="Times New Roman" panose="02020603050405020304"/>
              </a:rPr>
              <a:t>DEEP LEARNING</a:t>
            </a:r>
            <a:endParaRPr sz="2400" b="1" i="0" u="none" strike="noStrike" cap="none" dirty="0">
              <a:solidFill>
                <a:srgbClr val="000000"/>
              </a:solidFill>
              <a:latin typeface="Calibri" panose="020F0502020204030204" pitchFamily="34" charset="0"/>
              <a:ea typeface="Times New Roman" panose="02020603050405020304"/>
              <a:cs typeface="Calibri" panose="020F0502020204030204" pitchFamily="34" charset="0"/>
              <a:sym typeface="Times New Roman" panose="020206030504050203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600" y="533400"/>
            <a:ext cx="8686800" cy="6019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457200" y="1447800"/>
            <a:ext cx="8229600" cy="533400"/>
          </a:xfrm>
        </p:spPr>
        <p:txBody>
          <a:bodyPr>
            <a:noAutofit/>
          </a:bodyPr>
          <a:lstStyle/>
          <a:p>
            <a:r>
              <a:rPr lang="en-US" sz="2400" b="1" dirty="0">
                <a:latin typeface="Arial" panose="020B0604020202020204" pitchFamily="34" charset="0"/>
                <a:cs typeface="Arial" panose="020B0604020202020204" pitchFamily="34" charset="0"/>
              </a:rPr>
              <a:t>DATASET DETAILS </a:t>
            </a:r>
            <a:br>
              <a:rPr lang="en-US" sz="2400" dirty="0">
                <a:latin typeface="Times New Roman" pitchFamily="18" charset="0"/>
                <a:cs typeface="Times New Roman" pitchFamily="18" charset="0"/>
              </a:rPr>
            </a:br>
            <a:br>
              <a:rPr lang="en-US" sz="3600" b="1" dirty="0">
                <a:latin typeface="Times New Roman" pitchFamily="18" charset="0"/>
                <a:cs typeface="Times New Roman" pitchFamily="18" charset="0"/>
              </a:rPr>
            </a:br>
            <a:br>
              <a:rPr lang="en-US" sz="3600" b="1" dirty="0">
                <a:latin typeface="Times New Roman" pitchFamily="18" charset="0"/>
                <a:cs typeface="Times New Roman" pitchFamily="18" charset="0"/>
              </a:rPr>
            </a:br>
            <a:endParaRPr lang="en-US" sz="3600" b="1"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9">
            <a:extLst>
              <a:ext uri="{FF2B5EF4-FFF2-40B4-BE49-F238E27FC236}">
                <a16:creationId xmlns:a16="http://schemas.microsoft.com/office/drawing/2014/main" id="{5627FBF0-B134-4FF7-A8FB-4DE2BC7B5ED1}"/>
              </a:ext>
            </a:extLst>
          </p:cNvPr>
          <p:cNvSpPr txBox="1"/>
          <p:nvPr/>
        </p:nvSpPr>
        <p:spPr>
          <a:xfrm>
            <a:off x="624919" y="3515385"/>
            <a:ext cx="7894162" cy="2598660"/>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546095" indent="-342900">
              <a:lnSpc>
                <a:spcPct val="115000"/>
              </a:lnSpc>
              <a:spcAft>
                <a:spcPts val="800"/>
              </a:spcAft>
              <a:buFont typeface="Arial" panose="020B0604020202020204" pitchFamily="34" charset="0"/>
              <a:buChar char="•"/>
            </a:pPr>
            <a:r>
              <a:rPr lang="en-IN" sz="1800" b="1" dirty="0">
                <a:latin typeface="zeitung"/>
              </a:rPr>
              <a:t>UNIFESP X-ray Body Part Classification dataset</a:t>
            </a:r>
          </a:p>
          <a:p>
            <a:pPr marL="488945" indent="-285750">
              <a:lnSpc>
                <a:spcPct val="115000"/>
              </a:lnSpc>
              <a:spcAft>
                <a:spcPts val="800"/>
              </a:spcAft>
              <a:buFont typeface="Arial" panose="020B0604020202020204" pitchFamily="34" charset="0"/>
              <a:buChar char="•"/>
            </a:pPr>
            <a:r>
              <a:rPr lang="en-IN" sz="1600" b="1" dirty="0">
                <a:latin typeface="zeitung"/>
                <a:hlinkClick r:id="rId3"/>
              </a:rPr>
              <a:t>https://www.kaggle.com/competitions/unifesp-x-ray-body-part-classifier/data</a:t>
            </a:r>
            <a:endParaRPr lang="en-US" sz="1600" dirty="0">
              <a:latin typeface="Arial" panose="020B0604020202020204" pitchFamily="34" charset="0"/>
              <a:cs typeface="Arial" panose="020B0604020202020204" pitchFamily="34" charset="0"/>
            </a:endParaRPr>
          </a:p>
          <a:p>
            <a:pPr marL="488945" indent="-285750">
              <a:lnSpc>
                <a:spcPct val="115000"/>
              </a:lnSpc>
              <a:spcAft>
                <a:spcPts val="800"/>
              </a:spcAft>
              <a:buFont typeface="Arial" panose="020B0604020202020204" pitchFamily="34" charset="0"/>
              <a:buChar char="•"/>
            </a:pPr>
            <a:r>
              <a:rPr lang="en-US" sz="1600" dirty="0">
                <a:latin typeface="Arial" panose="020B0604020202020204" pitchFamily="34" charset="0"/>
                <a:cs typeface="Arial" panose="020B0604020202020204" pitchFamily="34" charset="0"/>
              </a:rPr>
              <a:t>1688 annotated DICOM images with a unique SOP Instance ID.</a:t>
            </a:r>
          </a:p>
          <a:p>
            <a:pPr marL="488945" indent="-285750">
              <a:lnSpc>
                <a:spcPct val="115000"/>
              </a:lnSpc>
              <a:spcAft>
                <a:spcPts val="800"/>
              </a:spcAft>
              <a:buFont typeface="Arial" panose="020B0604020202020204" pitchFamily="34" charset="0"/>
              <a:buChar char="•"/>
            </a:pPr>
            <a:r>
              <a:rPr lang="en-US" sz="1600" dirty="0">
                <a:latin typeface="Arial" panose="020B0604020202020204" pitchFamily="34" charset="0"/>
                <a:cs typeface="Arial" panose="020B0604020202020204" pitchFamily="34" charset="0"/>
              </a:rPr>
              <a:t>23 Classes </a:t>
            </a:r>
          </a:p>
          <a:p>
            <a:pPr marL="488945" indent="-285750">
              <a:lnSpc>
                <a:spcPct val="115000"/>
              </a:lnSpc>
              <a:spcAft>
                <a:spcPts val="800"/>
              </a:spcAft>
              <a:buFont typeface="Arial" panose="020B0604020202020204" pitchFamily="34" charset="0"/>
              <a:buChar char="•"/>
            </a:pPr>
            <a:r>
              <a:rPr lang="en-US" sz="1600" dirty="0">
                <a:latin typeface="Arial" panose="020B0604020202020204" pitchFamily="34" charset="0"/>
                <a:cs typeface="Arial" panose="020B0604020202020204" pitchFamily="34" charset="0"/>
              </a:rPr>
              <a:t>There are more than 700 images pertaining to chest x-rays while infrequently classified classes have lesser images like clavicle or skull, etc. </a:t>
            </a:r>
          </a:p>
          <a:p>
            <a:pPr marL="488945" indent="-285750">
              <a:lnSpc>
                <a:spcPct val="115000"/>
              </a:lnSpc>
              <a:spcAft>
                <a:spcPts val="800"/>
              </a:spcAft>
              <a:buFont typeface="Arial" panose="020B0604020202020204" pitchFamily="34" charset="0"/>
              <a:buChar char="•"/>
            </a:pPr>
            <a:r>
              <a:rPr lang="en-US" sz="1600" dirty="0">
                <a:latin typeface="Arial" panose="020B0604020202020204" pitchFamily="34" charset="0"/>
                <a:cs typeface="Arial" panose="020B0604020202020204" pitchFamily="34" charset="0"/>
              </a:rPr>
              <a:t>Highly imbalanced dataset.</a:t>
            </a:r>
            <a:endParaRPr lang="en-IN" sz="1600" dirty="0">
              <a:latin typeface="Arial" panose="020B0604020202020204" pitchFamily="34" charset="0"/>
              <a:cs typeface="Arial" panose="020B0604020202020204" pitchFamily="34" charset="0"/>
            </a:endParaRPr>
          </a:p>
        </p:txBody>
      </p:sp>
      <p:pic>
        <p:nvPicPr>
          <p:cNvPr id="7" name="Picture 6" descr="UNIFESP X-ray Body Part Classifier Competition | Kaggle">
            <a:extLst>
              <a:ext uri="{FF2B5EF4-FFF2-40B4-BE49-F238E27FC236}">
                <a16:creationId xmlns:a16="http://schemas.microsoft.com/office/drawing/2014/main" id="{7E755CC1-2004-5BC9-8BF3-BD4ABD8FEB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234" r="-1"/>
          <a:stretch/>
        </p:blipFill>
        <p:spPr bwMode="auto">
          <a:xfrm>
            <a:off x="1910380" y="1371600"/>
            <a:ext cx="5323239" cy="1825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942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600" y="533400"/>
            <a:ext cx="8686800" cy="6019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457200" y="1447800"/>
            <a:ext cx="8229600" cy="533400"/>
          </a:xfrm>
        </p:spPr>
        <p:txBody>
          <a:bodyPr>
            <a:noAutofit/>
          </a:bodyPr>
          <a:lstStyle/>
          <a:p>
            <a:r>
              <a:rPr lang="en-US" sz="2400" b="1" dirty="0">
                <a:latin typeface="Arial" panose="020B0604020202020204" pitchFamily="34" charset="0"/>
                <a:cs typeface="Arial" panose="020B0604020202020204" pitchFamily="34" charset="0"/>
              </a:rPr>
              <a:t>DATASET DETAILS </a:t>
            </a:r>
            <a:br>
              <a:rPr lang="en-US" sz="2400" dirty="0">
                <a:latin typeface="Times New Roman" pitchFamily="18" charset="0"/>
                <a:cs typeface="Times New Roman" pitchFamily="18" charset="0"/>
              </a:rPr>
            </a:br>
            <a:br>
              <a:rPr lang="en-US" sz="3600" b="1" dirty="0">
                <a:latin typeface="Times New Roman" pitchFamily="18" charset="0"/>
                <a:cs typeface="Times New Roman" pitchFamily="18" charset="0"/>
              </a:rPr>
            </a:br>
            <a:br>
              <a:rPr lang="en-US" sz="3600" b="1" dirty="0">
                <a:latin typeface="Times New Roman" pitchFamily="18" charset="0"/>
                <a:cs typeface="Times New Roman" pitchFamily="18" charset="0"/>
              </a:rPr>
            </a:br>
            <a:endParaRPr lang="en-US" sz="3600" b="1"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9FF26DBC-CE38-9ACE-BAC4-3D0DA6E4DD8F}"/>
              </a:ext>
            </a:extLst>
          </p:cNvPr>
          <p:cNvPicPr>
            <a:picLocks noChangeAspect="1"/>
          </p:cNvPicPr>
          <p:nvPr/>
        </p:nvPicPr>
        <p:blipFill rotWithShape="1">
          <a:blip r:embed="rId3"/>
          <a:srcRect t="1" b="717"/>
          <a:stretch/>
        </p:blipFill>
        <p:spPr>
          <a:xfrm>
            <a:off x="658775" y="1435027"/>
            <a:ext cx="3916435" cy="4444608"/>
          </a:xfrm>
          <a:prstGeom prst="rect">
            <a:avLst/>
          </a:prstGeom>
        </p:spPr>
      </p:pic>
      <p:pic>
        <p:nvPicPr>
          <p:cNvPr id="8" name="Picture 7">
            <a:extLst>
              <a:ext uri="{FF2B5EF4-FFF2-40B4-BE49-F238E27FC236}">
                <a16:creationId xmlns:a16="http://schemas.microsoft.com/office/drawing/2014/main" id="{B137A3ED-79E7-832A-2EB7-9A4800911D2B}"/>
              </a:ext>
            </a:extLst>
          </p:cNvPr>
          <p:cNvPicPr>
            <a:picLocks noChangeAspect="1"/>
          </p:cNvPicPr>
          <p:nvPr/>
        </p:nvPicPr>
        <p:blipFill>
          <a:blip r:embed="rId4"/>
          <a:stretch>
            <a:fillRect/>
          </a:stretch>
        </p:blipFill>
        <p:spPr>
          <a:xfrm>
            <a:off x="4419600" y="1435026"/>
            <a:ext cx="4162599" cy="3441775"/>
          </a:xfrm>
          <a:prstGeom prst="rect">
            <a:avLst/>
          </a:prstGeom>
        </p:spPr>
      </p:pic>
    </p:spTree>
    <p:extLst>
      <p:ext uri="{BB962C8B-B14F-4D97-AF65-F5344CB8AC3E}">
        <p14:creationId xmlns:p14="http://schemas.microsoft.com/office/powerpoint/2010/main" val="152987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600" y="533400"/>
            <a:ext cx="8686800" cy="6019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81000" y="521616"/>
            <a:ext cx="8229600" cy="457200"/>
          </a:xfrm>
        </p:spPr>
        <p:txBody>
          <a:bodyPr>
            <a:noAutofit/>
          </a:bodyPr>
          <a:lstStyle/>
          <a:p>
            <a:r>
              <a:rPr lang="en-US" sz="2400" b="1" dirty="0">
                <a:latin typeface="Arial" panose="020B0604020202020204" pitchFamily="34" charset="0"/>
                <a:cs typeface="Arial" panose="020B0604020202020204" pitchFamily="34" charset="0"/>
              </a:rPr>
              <a:t>LITERATURE SURVEY</a:t>
            </a:r>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Table 2">
            <a:extLst>
              <a:ext uri="{FF2B5EF4-FFF2-40B4-BE49-F238E27FC236}">
                <a16:creationId xmlns:a16="http://schemas.microsoft.com/office/drawing/2014/main" id="{DA3F3C39-D210-271D-1C7E-D1043ADF8EA0}"/>
              </a:ext>
            </a:extLst>
          </p:cNvPr>
          <p:cNvGraphicFramePr>
            <a:graphicFrameLocks noGrp="1"/>
          </p:cNvGraphicFramePr>
          <p:nvPr>
            <p:extLst>
              <p:ext uri="{D42A27DB-BD31-4B8C-83A1-F6EECF244321}">
                <p14:modId xmlns:p14="http://schemas.microsoft.com/office/powerpoint/2010/main" val="4149399585"/>
              </p:ext>
            </p:extLst>
          </p:nvPr>
        </p:nvGraphicFramePr>
        <p:xfrm>
          <a:off x="424793" y="1114693"/>
          <a:ext cx="8262007" cy="5255385"/>
        </p:xfrm>
        <a:graphic>
          <a:graphicData uri="http://schemas.openxmlformats.org/drawingml/2006/table">
            <a:tbl>
              <a:tblPr firstRow="1" bandRow="1">
                <a:tableStyleId>{BC89EF96-8CEA-46FF-86C4-4CE0E7609802}</a:tableStyleId>
              </a:tblPr>
              <a:tblGrid>
                <a:gridCol w="474676">
                  <a:extLst>
                    <a:ext uri="{9D8B030D-6E8A-4147-A177-3AD203B41FA5}">
                      <a16:colId xmlns:a16="http://schemas.microsoft.com/office/drawing/2014/main" val="2340261212"/>
                    </a:ext>
                  </a:extLst>
                </a:gridCol>
                <a:gridCol w="1910575">
                  <a:extLst>
                    <a:ext uri="{9D8B030D-6E8A-4147-A177-3AD203B41FA5}">
                      <a16:colId xmlns:a16="http://schemas.microsoft.com/office/drawing/2014/main" val="3604797982"/>
                    </a:ext>
                  </a:extLst>
                </a:gridCol>
                <a:gridCol w="986729">
                  <a:extLst>
                    <a:ext uri="{9D8B030D-6E8A-4147-A177-3AD203B41FA5}">
                      <a16:colId xmlns:a16="http://schemas.microsoft.com/office/drawing/2014/main" val="835355883"/>
                    </a:ext>
                  </a:extLst>
                </a:gridCol>
                <a:gridCol w="910827">
                  <a:extLst>
                    <a:ext uri="{9D8B030D-6E8A-4147-A177-3AD203B41FA5}">
                      <a16:colId xmlns:a16="http://schemas.microsoft.com/office/drawing/2014/main" val="772307379"/>
                    </a:ext>
                  </a:extLst>
                </a:gridCol>
                <a:gridCol w="1921800">
                  <a:extLst>
                    <a:ext uri="{9D8B030D-6E8A-4147-A177-3AD203B41FA5}">
                      <a16:colId xmlns:a16="http://schemas.microsoft.com/office/drawing/2014/main" val="1709758784"/>
                    </a:ext>
                  </a:extLst>
                </a:gridCol>
                <a:gridCol w="2057400">
                  <a:extLst>
                    <a:ext uri="{9D8B030D-6E8A-4147-A177-3AD203B41FA5}">
                      <a16:colId xmlns:a16="http://schemas.microsoft.com/office/drawing/2014/main" val="2556853542"/>
                    </a:ext>
                  </a:extLst>
                </a:gridCol>
              </a:tblGrid>
              <a:tr h="547919">
                <a:tc>
                  <a:txBody>
                    <a:bodyPr/>
                    <a:lstStyle/>
                    <a:p>
                      <a:r>
                        <a:rPr lang="en-US" sz="1600" dirty="0">
                          <a:latin typeface="+mn-lt"/>
                        </a:rPr>
                        <a:t>S. No</a:t>
                      </a:r>
                      <a:endParaRPr lang="en-IN" sz="1600" dirty="0">
                        <a:latin typeface="+mn-lt"/>
                      </a:endParaRPr>
                    </a:p>
                  </a:txBody>
                  <a:tcPr/>
                </a:tc>
                <a:tc>
                  <a:txBody>
                    <a:bodyPr/>
                    <a:lstStyle/>
                    <a:p>
                      <a:r>
                        <a:rPr lang="en-US" sz="1600" dirty="0">
                          <a:latin typeface="+mn-lt"/>
                        </a:rPr>
                        <a:t>Title</a:t>
                      </a:r>
                      <a:endParaRPr lang="en-IN" sz="1600" dirty="0">
                        <a:latin typeface="+mn-lt"/>
                      </a:endParaRPr>
                    </a:p>
                  </a:txBody>
                  <a:tcPr/>
                </a:tc>
                <a:tc>
                  <a:txBody>
                    <a:bodyPr/>
                    <a:lstStyle/>
                    <a:p>
                      <a:r>
                        <a:rPr lang="en-US" sz="1600" dirty="0">
                          <a:latin typeface="+mn-lt"/>
                        </a:rPr>
                        <a:t>Category</a:t>
                      </a:r>
                      <a:endParaRPr lang="en-IN" sz="1600" dirty="0">
                        <a:latin typeface="+mn-lt"/>
                      </a:endParaRPr>
                    </a:p>
                  </a:txBody>
                  <a:tcPr/>
                </a:tc>
                <a:tc>
                  <a:txBody>
                    <a:bodyPr/>
                    <a:lstStyle/>
                    <a:p>
                      <a:r>
                        <a:rPr lang="en-US" sz="1600" dirty="0">
                          <a:latin typeface="+mn-lt"/>
                        </a:rPr>
                        <a:t>Year of </a:t>
                      </a:r>
                    </a:p>
                    <a:p>
                      <a:r>
                        <a:rPr lang="en-US" sz="1600" dirty="0">
                          <a:latin typeface="+mn-lt"/>
                        </a:rPr>
                        <a:t>publish</a:t>
                      </a:r>
                      <a:endParaRPr lang="en-IN" sz="1600" dirty="0">
                        <a:latin typeface="+mn-lt"/>
                      </a:endParaRPr>
                    </a:p>
                  </a:txBody>
                  <a:tcPr/>
                </a:tc>
                <a:tc>
                  <a:txBody>
                    <a:bodyPr/>
                    <a:lstStyle/>
                    <a:p>
                      <a:r>
                        <a:rPr lang="en-US" sz="1600" dirty="0">
                          <a:latin typeface="+mn-lt"/>
                        </a:rPr>
                        <a:t>Dataset</a:t>
                      </a:r>
                      <a:endParaRPr lang="en-IN" sz="1600" dirty="0">
                        <a:latin typeface="+mn-lt"/>
                      </a:endParaRPr>
                    </a:p>
                  </a:txBody>
                  <a:tcPr/>
                </a:tc>
                <a:tc>
                  <a:txBody>
                    <a:bodyPr/>
                    <a:lstStyle/>
                    <a:p>
                      <a:r>
                        <a:rPr lang="en-US" sz="1600" dirty="0">
                          <a:latin typeface="+mn-lt"/>
                        </a:rPr>
                        <a:t>Inference</a:t>
                      </a:r>
                      <a:endParaRPr lang="en-IN" sz="1600" dirty="0">
                        <a:latin typeface="+mn-lt"/>
                      </a:endParaRPr>
                    </a:p>
                  </a:txBody>
                  <a:tcPr/>
                </a:tc>
                <a:extLst>
                  <a:ext uri="{0D108BD9-81ED-4DB2-BD59-A6C34878D82A}">
                    <a16:rowId xmlns:a16="http://schemas.microsoft.com/office/drawing/2014/main" val="2410706805"/>
                  </a:ext>
                </a:extLst>
              </a:tr>
              <a:tr h="1643758">
                <a:tc>
                  <a:txBody>
                    <a:bodyPr/>
                    <a:lstStyle/>
                    <a:p>
                      <a:r>
                        <a:rPr lang="en-US" sz="1600" dirty="0">
                          <a:latin typeface="+mn-lt"/>
                        </a:rPr>
                        <a:t>1</a:t>
                      </a:r>
                      <a:endParaRPr lang="en-IN"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Arial" panose="020B0604020202020204" pitchFamily="34" charset="0"/>
                        </a:rPr>
                        <a:t>A NOVEL DATA AUGMENTATION BASED ON GABOR FILTER AND CONVOLUTIONAL DEEP LEARNING FOR IMPROVING THE CLASSIFICATION OF COVID-19 CHEST X-RAY IMAGES</a:t>
                      </a:r>
                    </a:p>
                  </a:txBody>
                  <a:tcPr/>
                </a:tc>
                <a:tc>
                  <a:txBody>
                    <a:bodyPr/>
                    <a:lstStyle/>
                    <a:p>
                      <a:r>
                        <a:rPr lang="en-US" sz="1200" dirty="0">
                          <a:latin typeface="+mn-lt"/>
                        </a:rPr>
                        <a:t>Journal</a:t>
                      </a:r>
                      <a:endParaRPr lang="en-IN" sz="1200" dirty="0">
                        <a:latin typeface="+mn-lt"/>
                      </a:endParaRPr>
                    </a:p>
                  </a:txBody>
                  <a:tcPr/>
                </a:tc>
                <a:tc>
                  <a:txBody>
                    <a:bodyPr/>
                    <a:lstStyle/>
                    <a:p>
                      <a:r>
                        <a:rPr lang="en-US" sz="1200" dirty="0">
                          <a:latin typeface="+mn-lt"/>
                        </a:rPr>
                        <a:t>2022</a:t>
                      </a:r>
                      <a:endParaRPr lang="en-IN" sz="1600" dirty="0">
                        <a:latin typeface="+mn-lt"/>
                      </a:endParaRPr>
                    </a:p>
                  </a:txBody>
                  <a:tcPr/>
                </a:tc>
                <a:tc>
                  <a:txBody>
                    <a:bodyPr/>
                    <a:lstStyle/>
                    <a:p>
                      <a:r>
                        <a:rPr lang="en-US" sz="1200" dirty="0">
                          <a:latin typeface="+mn-lt"/>
                        </a:rPr>
                        <a:t>4560 X-RAY images</a:t>
                      </a:r>
                    </a:p>
                    <a:p>
                      <a:r>
                        <a:rPr lang="en-US" sz="1200" dirty="0">
                          <a:latin typeface="+mn-lt"/>
                        </a:rPr>
                        <a:t>4200 – images regarding other diseases</a:t>
                      </a:r>
                    </a:p>
                    <a:p>
                      <a:r>
                        <a:rPr lang="en-US" sz="1200" dirty="0">
                          <a:latin typeface="+mn-lt"/>
                        </a:rPr>
                        <a:t>360 – images with COVID</a:t>
                      </a:r>
                      <a:endParaRPr lang="en-IN" sz="1200" dirty="0">
                        <a:latin typeface="+mn-lt"/>
                      </a:endParaRPr>
                    </a:p>
                  </a:txBody>
                  <a:tcPr/>
                </a:tc>
                <a:tc>
                  <a:txBody>
                    <a:bodyPr/>
                    <a:lstStyle/>
                    <a:p>
                      <a:r>
                        <a:rPr lang="en-IN" sz="1200" kern="1200" dirty="0">
                          <a:solidFill>
                            <a:schemeClr val="tx1"/>
                          </a:solidFill>
                          <a:effectLst/>
                          <a:latin typeface="+mn-lt"/>
                          <a:ea typeface="+mn-ea"/>
                          <a:cs typeface="+mn-cs"/>
                        </a:rPr>
                        <a:t>Resolved the data limitation problem by combining the traditional data augmentation techniques with the GAN, also added a </a:t>
                      </a:r>
                    </a:p>
                    <a:p>
                      <a:r>
                        <a:rPr lang="en-IN" sz="1200" kern="1200" dirty="0">
                          <a:solidFill>
                            <a:schemeClr val="tx1"/>
                          </a:solidFill>
                          <a:effectLst/>
                          <a:latin typeface="+mn-lt"/>
                          <a:ea typeface="+mn-ea"/>
                          <a:cs typeface="+mn-cs"/>
                        </a:rPr>
                        <a:t>deeper extraction of features by applying different filter banks</a:t>
                      </a:r>
                    </a:p>
                    <a:p>
                      <a:r>
                        <a:rPr lang="en-IN" sz="1200" kern="1200" dirty="0">
                          <a:solidFill>
                            <a:schemeClr val="tx1"/>
                          </a:solidFill>
                          <a:effectLst/>
                          <a:latin typeface="+mn-lt"/>
                          <a:ea typeface="+mn-ea"/>
                          <a:cs typeface="+mn-cs"/>
                        </a:rPr>
                        <a:t>(Gabor filter) ;Accuracy: 91%</a:t>
                      </a:r>
                      <a:endParaRPr lang="en-IN" sz="1200" dirty="0">
                        <a:latin typeface="+mn-lt"/>
                      </a:endParaRPr>
                    </a:p>
                  </a:txBody>
                  <a:tcPr/>
                </a:tc>
                <a:extLst>
                  <a:ext uri="{0D108BD9-81ED-4DB2-BD59-A6C34878D82A}">
                    <a16:rowId xmlns:a16="http://schemas.microsoft.com/office/drawing/2014/main" val="370163881"/>
                  </a:ext>
                </a:extLst>
              </a:tr>
              <a:tr h="1283285">
                <a:tc>
                  <a:txBody>
                    <a:bodyPr/>
                    <a:lstStyle/>
                    <a:p>
                      <a:r>
                        <a:rPr lang="en-US" sz="1600" dirty="0">
                          <a:latin typeface="+mn-lt"/>
                        </a:rPr>
                        <a:t>2</a:t>
                      </a:r>
                      <a:endParaRPr lang="en-IN"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mn-lt"/>
                          <a:ea typeface="Times New Roman" panose="02020603050405020304" pitchFamily="18" charset="0"/>
                          <a:cs typeface="Arial" panose="020B0604020202020204" pitchFamily="34" charset="0"/>
                        </a:rPr>
                        <a:t>DICOM IMAGING ROUTER: AN OPEN DEEP LEARNING FRAMEWORK FOR CLASSIFICATION OF BODY PARTS FROM DICOM X-RAY SCANS</a:t>
                      </a:r>
                      <a:endParaRPr lang="en-IN" sz="1200" b="0" dirty="0">
                        <a:latin typeface="+mn-lt"/>
                        <a:cs typeface="Arial" panose="020B0604020202020204" pitchFamily="34" charset="0"/>
                      </a:endParaRPr>
                    </a:p>
                    <a:p>
                      <a:endParaRPr lang="en-IN" sz="1100" b="0" dirty="0">
                        <a:latin typeface="+mn-lt"/>
                        <a:cs typeface="Arial" panose="020B0604020202020204" pitchFamily="34" charset="0"/>
                      </a:endParaRPr>
                    </a:p>
                  </a:txBody>
                  <a:tcPr/>
                </a:tc>
                <a:tc>
                  <a:txBody>
                    <a:bodyPr/>
                    <a:lstStyle/>
                    <a:p>
                      <a:r>
                        <a:rPr lang="en-US" sz="1200" dirty="0">
                          <a:latin typeface="+mn-lt"/>
                        </a:rPr>
                        <a:t>Journal</a:t>
                      </a:r>
                      <a:endParaRPr lang="en-IN" sz="1200" dirty="0">
                        <a:latin typeface="+mn-lt"/>
                      </a:endParaRPr>
                    </a:p>
                  </a:txBody>
                  <a:tcPr/>
                </a:tc>
                <a:tc>
                  <a:txBody>
                    <a:bodyPr/>
                    <a:lstStyle/>
                    <a:p>
                      <a:r>
                        <a:rPr lang="en-US" sz="1200" dirty="0">
                          <a:latin typeface="+mn-lt"/>
                        </a:rPr>
                        <a:t>2021</a:t>
                      </a:r>
                      <a:endParaRPr lang="en-IN" sz="1200" dirty="0">
                        <a:latin typeface="+mn-lt"/>
                      </a:endParaRPr>
                    </a:p>
                  </a:txBody>
                  <a:tcPr/>
                </a:tc>
                <a:tc>
                  <a:txBody>
                    <a:bodyPr/>
                    <a:lstStyle/>
                    <a:p>
                      <a:r>
                        <a:rPr lang="en-US" sz="1200" dirty="0">
                          <a:latin typeface="+mn-lt"/>
                        </a:rPr>
                        <a:t>16093 DICOM X-RAY images</a:t>
                      </a:r>
                    </a:p>
                    <a:p>
                      <a:r>
                        <a:rPr lang="en-US" sz="1200" dirty="0">
                          <a:latin typeface="+mn-lt"/>
                        </a:rPr>
                        <a:t>11263 – training images</a:t>
                      </a:r>
                    </a:p>
                    <a:p>
                      <a:r>
                        <a:rPr lang="en-US" sz="1200" dirty="0">
                          <a:latin typeface="+mn-lt"/>
                        </a:rPr>
                        <a:t>2419 – testing images</a:t>
                      </a:r>
                      <a:endParaRPr lang="en-IN" sz="1200" dirty="0">
                        <a:latin typeface="+mn-lt"/>
                      </a:endParaRPr>
                    </a:p>
                  </a:txBody>
                  <a:tcPr/>
                </a:tc>
                <a:tc>
                  <a:txBody>
                    <a:bodyPr/>
                    <a:lstStyle/>
                    <a:p>
                      <a:r>
                        <a:rPr lang="en-US" sz="1200" dirty="0">
                          <a:latin typeface="+mn-lt"/>
                        </a:rPr>
                        <a:t>MobileNet-V1 – 98.1% precision</a:t>
                      </a:r>
                    </a:p>
                    <a:p>
                      <a:r>
                        <a:rPr lang="en-US" sz="1200" dirty="0" err="1">
                          <a:latin typeface="+mn-lt"/>
                        </a:rPr>
                        <a:t>ResNet</a:t>
                      </a:r>
                      <a:r>
                        <a:rPr lang="en-US" sz="1200" dirty="0">
                          <a:latin typeface="+mn-lt"/>
                        </a:rPr>
                        <a:t> -18 – 93% precision</a:t>
                      </a:r>
                    </a:p>
                    <a:p>
                      <a:r>
                        <a:rPr lang="en-US" sz="1200" dirty="0">
                          <a:latin typeface="+mn-lt"/>
                        </a:rPr>
                        <a:t>EfficientNet-B0 – 97.7% precision</a:t>
                      </a:r>
                    </a:p>
                    <a:p>
                      <a:endParaRPr lang="en-IN" sz="1400" dirty="0">
                        <a:latin typeface="+mn-lt"/>
                      </a:endParaRPr>
                    </a:p>
                  </a:txBody>
                  <a:tcPr/>
                </a:tc>
                <a:extLst>
                  <a:ext uri="{0D108BD9-81ED-4DB2-BD59-A6C34878D82A}">
                    <a16:rowId xmlns:a16="http://schemas.microsoft.com/office/drawing/2014/main" val="627083907"/>
                  </a:ext>
                </a:extLst>
              </a:tr>
              <a:tr h="1582545">
                <a:tc>
                  <a:txBody>
                    <a:bodyPr/>
                    <a:lstStyle/>
                    <a:p>
                      <a:r>
                        <a:rPr lang="en-US" sz="1600" dirty="0">
                          <a:latin typeface="+mn-lt"/>
                        </a:rPr>
                        <a:t>3</a:t>
                      </a:r>
                      <a:endParaRPr lang="en-IN"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sz="1200" b="0" dirty="0">
                          <a:latin typeface="+mn-lt"/>
                          <a:cs typeface="Arial" panose="020B0604020202020204" pitchFamily="34" charset="0"/>
                        </a:rPr>
                        <a:t>AUTOMATIC CLASSIFICATION OF MEDICAL X-RAY IMAGES WITH CONVOLUTIONAL NEURAL NETWORKS </a:t>
                      </a:r>
                      <a:endParaRPr lang="en-US" sz="1200" b="0" dirty="0">
                        <a:latin typeface="+mn-lt"/>
                        <a:ea typeface="Times New Roman" panose="02020603050405020304" pitchFamily="18" charset="0"/>
                        <a:cs typeface="Arial" panose="020B0604020202020204" pitchFamily="34" charset="0"/>
                      </a:endParaRPr>
                    </a:p>
                  </a:txBody>
                  <a:tcPr/>
                </a:tc>
                <a:tc>
                  <a:txBody>
                    <a:bodyPr/>
                    <a:lstStyle/>
                    <a:p>
                      <a:r>
                        <a:rPr lang="en-US" sz="1200" dirty="0">
                          <a:latin typeface="+mn-lt"/>
                        </a:rPr>
                        <a:t>Journal</a:t>
                      </a:r>
                      <a:endParaRPr lang="en-IN" sz="1200" dirty="0">
                        <a:latin typeface="+mn-lt"/>
                      </a:endParaRPr>
                    </a:p>
                  </a:txBody>
                  <a:tcPr/>
                </a:tc>
                <a:tc>
                  <a:txBody>
                    <a:bodyPr/>
                    <a:lstStyle/>
                    <a:p>
                      <a:r>
                        <a:rPr lang="en-US" sz="1200" dirty="0">
                          <a:latin typeface="+mn-lt"/>
                        </a:rPr>
                        <a:t>2020</a:t>
                      </a:r>
                      <a:endParaRPr lang="en-IN" sz="1200" dirty="0">
                        <a:latin typeface="+mn-lt"/>
                      </a:endParaRPr>
                    </a:p>
                  </a:txBody>
                  <a:tcPr/>
                </a:tc>
                <a:tc>
                  <a:txBody>
                    <a:bodyPr/>
                    <a:lstStyle/>
                    <a:p>
                      <a:r>
                        <a:rPr lang="en-US" sz="1200" dirty="0">
                          <a:latin typeface="+mn-lt"/>
                        </a:rPr>
                        <a:t>14410 X-Ray greyscale images</a:t>
                      </a:r>
                    </a:p>
                    <a:p>
                      <a:r>
                        <a:rPr lang="en-US" sz="1200" dirty="0">
                          <a:latin typeface="+mn-lt"/>
                        </a:rPr>
                        <a:t>12677 – training images</a:t>
                      </a:r>
                    </a:p>
                    <a:p>
                      <a:r>
                        <a:rPr lang="en-US" sz="1200" dirty="0">
                          <a:latin typeface="+mn-lt"/>
                        </a:rPr>
                        <a:t>1733 – testing images</a:t>
                      </a:r>
                    </a:p>
                    <a:p>
                      <a:r>
                        <a:rPr lang="en-US" sz="1200" dirty="0">
                          <a:latin typeface="+mn-lt"/>
                        </a:rPr>
                        <a:t>193 classes of different modality and orientation</a:t>
                      </a:r>
                      <a:endParaRPr lang="en-IN" sz="1200" dirty="0">
                        <a:latin typeface="+mn-lt"/>
                      </a:endParaRPr>
                    </a:p>
                  </a:txBody>
                  <a:tcPr/>
                </a:tc>
                <a:tc>
                  <a:txBody>
                    <a:bodyPr/>
                    <a:lstStyle/>
                    <a:p>
                      <a:pPr marL="0" indent="0">
                        <a:lnSpc>
                          <a:spcPct val="115000"/>
                        </a:lnSpc>
                        <a:spcAft>
                          <a:spcPts val="800"/>
                        </a:spcAft>
                        <a:buFont typeface="Arial" panose="020B0604020202020204" pitchFamily="34" charset="0"/>
                        <a:buNone/>
                      </a:pPr>
                      <a:r>
                        <a:rPr lang="en-US" sz="1200" dirty="0">
                          <a:latin typeface="+mn-lt"/>
                          <a:ea typeface="Times New Roman" panose="02020603050405020304" pitchFamily="18" charset="0"/>
                          <a:cs typeface="Times New Roman" panose="02020603050405020304" pitchFamily="18" charset="0"/>
                        </a:rPr>
                        <a:t>Using InceptionV3, the accuracy is 68.67% and loss is 1.442 with no padding.</a:t>
                      </a:r>
                    </a:p>
                    <a:p>
                      <a:pPr marL="0" marR="0" lvl="0" indent="0" algn="l" defTabSz="914400" rtl="0" eaLnBrk="1" fontAlgn="auto" latinLnBrk="0" hangingPunct="1">
                        <a:lnSpc>
                          <a:spcPct val="115000"/>
                        </a:lnSpc>
                        <a:spcBef>
                          <a:spcPts val="0"/>
                        </a:spcBef>
                        <a:spcAft>
                          <a:spcPts val="800"/>
                        </a:spcAft>
                        <a:buClrTx/>
                        <a:buSzTx/>
                        <a:buFont typeface="Arial" panose="020B0604020202020204" pitchFamily="34" charset="0"/>
                        <a:buNone/>
                        <a:tabLst/>
                        <a:defRPr/>
                      </a:pPr>
                      <a:r>
                        <a:rPr lang="en-US" sz="1200" dirty="0">
                          <a:latin typeface="+mn-lt"/>
                          <a:ea typeface="Times New Roman" panose="02020603050405020304" pitchFamily="18" charset="0"/>
                          <a:cs typeface="Times New Roman" panose="02020603050405020304" pitchFamily="18" charset="0"/>
                        </a:rPr>
                        <a:t>The accuracy is 71.34% and loss is 1.608 with padding.</a:t>
                      </a:r>
                    </a:p>
                  </a:txBody>
                  <a:tcPr/>
                </a:tc>
                <a:extLst>
                  <a:ext uri="{0D108BD9-81ED-4DB2-BD59-A6C34878D82A}">
                    <a16:rowId xmlns:a16="http://schemas.microsoft.com/office/drawing/2014/main" val="2625551342"/>
                  </a:ext>
                </a:extLst>
              </a:tr>
            </a:tbl>
          </a:graphicData>
        </a:graphic>
      </p:graphicFrame>
    </p:spTree>
    <p:extLst>
      <p:ext uri="{BB962C8B-B14F-4D97-AF65-F5344CB8AC3E}">
        <p14:creationId xmlns:p14="http://schemas.microsoft.com/office/powerpoint/2010/main" val="4146548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600" y="533400"/>
            <a:ext cx="8686800" cy="6019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81000" y="521616"/>
            <a:ext cx="8229600" cy="457200"/>
          </a:xfrm>
        </p:spPr>
        <p:txBody>
          <a:bodyPr>
            <a:noAutofit/>
          </a:bodyPr>
          <a:lstStyle/>
          <a:p>
            <a:r>
              <a:rPr lang="en-US" sz="2400" b="1" dirty="0">
                <a:latin typeface="Arial" panose="020B0604020202020204" pitchFamily="34" charset="0"/>
                <a:cs typeface="Arial" panose="020B0604020202020204" pitchFamily="34" charset="0"/>
              </a:rPr>
              <a:t>LITERATURE SURVEY</a:t>
            </a:r>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Table 2">
            <a:extLst>
              <a:ext uri="{FF2B5EF4-FFF2-40B4-BE49-F238E27FC236}">
                <a16:creationId xmlns:a16="http://schemas.microsoft.com/office/drawing/2014/main" id="{DA3F3C39-D210-271D-1C7E-D1043ADF8EA0}"/>
              </a:ext>
            </a:extLst>
          </p:cNvPr>
          <p:cNvGraphicFramePr>
            <a:graphicFrameLocks noGrp="1"/>
          </p:cNvGraphicFramePr>
          <p:nvPr>
            <p:extLst>
              <p:ext uri="{D42A27DB-BD31-4B8C-83A1-F6EECF244321}">
                <p14:modId xmlns:p14="http://schemas.microsoft.com/office/powerpoint/2010/main" val="2904637446"/>
              </p:ext>
            </p:extLst>
          </p:nvPr>
        </p:nvGraphicFramePr>
        <p:xfrm>
          <a:off x="424791" y="1102360"/>
          <a:ext cx="8294417" cy="4876800"/>
        </p:xfrm>
        <a:graphic>
          <a:graphicData uri="http://schemas.openxmlformats.org/drawingml/2006/table">
            <a:tbl>
              <a:tblPr firstRow="1" bandRow="1">
                <a:tableStyleId>{BC89EF96-8CEA-46FF-86C4-4CE0E7609802}</a:tableStyleId>
              </a:tblPr>
              <a:tblGrid>
                <a:gridCol w="465564">
                  <a:extLst>
                    <a:ext uri="{9D8B030D-6E8A-4147-A177-3AD203B41FA5}">
                      <a16:colId xmlns:a16="http://schemas.microsoft.com/office/drawing/2014/main" val="2340261212"/>
                    </a:ext>
                  </a:extLst>
                </a:gridCol>
                <a:gridCol w="1726229">
                  <a:extLst>
                    <a:ext uri="{9D8B030D-6E8A-4147-A177-3AD203B41FA5}">
                      <a16:colId xmlns:a16="http://schemas.microsoft.com/office/drawing/2014/main" val="3604797982"/>
                    </a:ext>
                  </a:extLst>
                </a:gridCol>
                <a:gridCol w="1117216">
                  <a:extLst>
                    <a:ext uri="{9D8B030D-6E8A-4147-A177-3AD203B41FA5}">
                      <a16:colId xmlns:a16="http://schemas.microsoft.com/office/drawing/2014/main" val="835355883"/>
                    </a:ext>
                  </a:extLst>
                </a:gridCol>
                <a:gridCol w="914400">
                  <a:extLst>
                    <a:ext uri="{9D8B030D-6E8A-4147-A177-3AD203B41FA5}">
                      <a16:colId xmlns:a16="http://schemas.microsoft.com/office/drawing/2014/main" val="772307379"/>
                    </a:ext>
                  </a:extLst>
                </a:gridCol>
                <a:gridCol w="1219199">
                  <a:extLst>
                    <a:ext uri="{9D8B030D-6E8A-4147-A177-3AD203B41FA5}">
                      <a16:colId xmlns:a16="http://schemas.microsoft.com/office/drawing/2014/main" val="2609447905"/>
                    </a:ext>
                  </a:extLst>
                </a:gridCol>
                <a:gridCol w="2851809">
                  <a:extLst>
                    <a:ext uri="{9D8B030D-6E8A-4147-A177-3AD203B41FA5}">
                      <a16:colId xmlns:a16="http://schemas.microsoft.com/office/drawing/2014/main" val="2556853542"/>
                    </a:ext>
                  </a:extLst>
                </a:gridCol>
              </a:tblGrid>
              <a:tr h="609600">
                <a:tc>
                  <a:txBody>
                    <a:bodyPr/>
                    <a:lstStyle/>
                    <a:p>
                      <a:r>
                        <a:rPr lang="en-US" sz="1600" dirty="0">
                          <a:latin typeface="+mn-lt"/>
                        </a:rPr>
                        <a:t>S. No</a:t>
                      </a:r>
                      <a:endParaRPr lang="en-IN" sz="1600" dirty="0">
                        <a:latin typeface="+mn-lt"/>
                      </a:endParaRPr>
                    </a:p>
                  </a:txBody>
                  <a:tcPr/>
                </a:tc>
                <a:tc>
                  <a:txBody>
                    <a:bodyPr/>
                    <a:lstStyle/>
                    <a:p>
                      <a:r>
                        <a:rPr lang="en-US" sz="1600" dirty="0">
                          <a:latin typeface="+mn-lt"/>
                        </a:rPr>
                        <a:t>Title</a:t>
                      </a:r>
                      <a:endParaRPr lang="en-IN" sz="1600" dirty="0">
                        <a:latin typeface="+mn-lt"/>
                      </a:endParaRPr>
                    </a:p>
                  </a:txBody>
                  <a:tcPr/>
                </a:tc>
                <a:tc>
                  <a:txBody>
                    <a:bodyPr/>
                    <a:lstStyle/>
                    <a:p>
                      <a:r>
                        <a:rPr lang="en-US" sz="1600" dirty="0">
                          <a:latin typeface="+mn-lt"/>
                        </a:rPr>
                        <a:t>Category</a:t>
                      </a:r>
                      <a:endParaRPr lang="en-IN" sz="1600" dirty="0">
                        <a:latin typeface="+mn-lt"/>
                      </a:endParaRPr>
                    </a:p>
                  </a:txBody>
                  <a:tcPr/>
                </a:tc>
                <a:tc>
                  <a:txBody>
                    <a:bodyPr/>
                    <a:lstStyle/>
                    <a:p>
                      <a:r>
                        <a:rPr lang="en-US" sz="1600" dirty="0">
                          <a:latin typeface="+mn-lt"/>
                        </a:rPr>
                        <a:t>Year of </a:t>
                      </a:r>
                    </a:p>
                    <a:p>
                      <a:r>
                        <a:rPr lang="en-US" sz="1600" dirty="0">
                          <a:latin typeface="+mn-lt"/>
                        </a:rPr>
                        <a:t>publish</a:t>
                      </a:r>
                      <a:endParaRPr lang="en-IN" sz="1600" dirty="0">
                        <a:latin typeface="+mn-lt"/>
                      </a:endParaRPr>
                    </a:p>
                  </a:txBody>
                  <a:tcPr/>
                </a:tc>
                <a:tc>
                  <a:txBody>
                    <a:bodyPr/>
                    <a:lstStyle/>
                    <a:p>
                      <a:r>
                        <a:rPr lang="en-US" sz="1600" dirty="0">
                          <a:latin typeface="+mn-lt"/>
                        </a:rPr>
                        <a:t>Dataset</a:t>
                      </a:r>
                      <a:endParaRPr lang="en-IN" sz="1600" dirty="0">
                        <a:latin typeface="+mn-lt"/>
                      </a:endParaRPr>
                    </a:p>
                  </a:txBody>
                  <a:tcPr/>
                </a:tc>
                <a:tc>
                  <a:txBody>
                    <a:bodyPr/>
                    <a:lstStyle/>
                    <a:p>
                      <a:r>
                        <a:rPr lang="en-US" sz="1600" dirty="0">
                          <a:latin typeface="+mn-lt"/>
                        </a:rPr>
                        <a:t>Inference</a:t>
                      </a:r>
                      <a:endParaRPr lang="en-IN" sz="1600" dirty="0">
                        <a:latin typeface="+mn-lt"/>
                      </a:endParaRPr>
                    </a:p>
                  </a:txBody>
                  <a:tcPr/>
                </a:tc>
                <a:extLst>
                  <a:ext uri="{0D108BD9-81ED-4DB2-BD59-A6C34878D82A}">
                    <a16:rowId xmlns:a16="http://schemas.microsoft.com/office/drawing/2014/main" val="2410706805"/>
                  </a:ext>
                </a:extLst>
              </a:tr>
              <a:tr h="802517">
                <a:tc>
                  <a:txBody>
                    <a:bodyPr/>
                    <a:lstStyle/>
                    <a:p>
                      <a:r>
                        <a:rPr lang="en-US" sz="1600" dirty="0">
                          <a:latin typeface="+mn-lt"/>
                        </a:rPr>
                        <a:t>4</a:t>
                      </a:r>
                      <a:endParaRPr lang="en-IN"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sz="1200" b="0" dirty="0">
                          <a:latin typeface="+mn-lt"/>
                          <a:ea typeface="Times New Roman" panose="02020603050405020304" pitchFamily="18" charset="0"/>
                          <a:cs typeface="Arial" panose="020B0604020202020204" pitchFamily="34" charset="0"/>
                        </a:rPr>
                        <a:t>COMPARISON OF HANDCRAFTED FEATURES AND DEEP LEARNING IN CLASSIFICATION OF MEDICAL X-RAY</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lang="en-US" sz="1100" b="0" dirty="0">
                        <a:latin typeface="+mn-lt"/>
                        <a:ea typeface="Times New Roman" panose="02020603050405020304" pitchFamily="18" charset="0"/>
                        <a:cs typeface="Arial" panose="020B0604020202020204" pitchFamily="34" charset="0"/>
                      </a:endParaRPr>
                    </a:p>
                  </a:txBody>
                  <a:tcPr/>
                </a:tc>
                <a:tc>
                  <a:txBody>
                    <a:bodyPr/>
                    <a:lstStyle/>
                    <a:p>
                      <a:r>
                        <a:rPr lang="en-US" sz="1200" dirty="0">
                          <a:latin typeface="+mn-lt"/>
                        </a:rPr>
                        <a:t>Journal</a:t>
                      </a:r>
                      <a:endParaRPr lang="en-IN" sz="1600" dirty="0">
                        <a:latin typeface="+mn-lt"/>
                      </a:endParaRPr>
                    </a:p>
                  </a:txBody>
                  <a:tcPr/>
                </a:tc>
                <a:tc>
                  <a:txBody>
                    <a:bodyPr/>
                    <a:lstStyle/>
                    <a:p>
                      <a:r>
                        <a:rPr lang="en-US" sz="1200" dirty="0">
                          <a:latin typeface="+mn-lt"/>
                        </a:rPr>
                        <a:t>2018</a:t>
                      </a:r>
                      <a:endParaRPr lang="en-IN" sz="1600" dirty="0">
                        <a:latin typeface="+mn-lt"/>
                      </a:endParaRPr>
                    </a:p>
                  </a:txBody>
                  <a:tcPr/>
                </a:tc>
                <a:tc>
                  <a:txBody>
                    <a:bodyPr/>
                    <a:lstStyle/>
                    <a:p>
                      <a:r>
                        <a:rPr lang="en-US" sz="1200" dirty="0" err="1">
                          <a:latin typeface="+mn-lt"/>
                        </a:rPr>
                        <a:t>ImageCLEF</a:t>
                      </a:r>
                      <a:r>
                        <a:rPr lang="en-US" sz="1200" dirty="0">
                          <a:latin typeface="+mn-lt"/>
                        </a:rPr>
                        <a:t> 2007</a:t>
                      </a:r>
                    </a:p>
                    <a:p>
                      <a:r>
                        <a:rPr lang="en-US" sz="1200" dirty="0">
                          <a:latin typeface="+mn-lt"/>
                        </a:rPr>
                        <a:t>116 classes of different modality and orientation.</a:t>
                      </a:r>
                      <a:endParaRPr lang="en-IN" sz="1200" dirty="0">
                        <a:latin typeface="+mn-lt"/>
                      </a:endParaRPr>
                    </a:p>
                  </a:txBody>
                  <a:tcPr/>
                </a:tc>
                <a:tc>
                  <a:txBody>
                    <a:bodyPr/>
                    <a:lstStyle/>
                    <a:p>
                      <a:r>
                        <a:rPr lang="en-US" sz="1200" dirty="0" err="1">
                          <a:latin typeface="+mn-lt"/>
                        </a:rPr>
                        <a:t>BoVW+SVM</a:t>
                      </a:r>
                      <a:r>
                        <a:rPr lang="en-US" sz="1200" dirty="0">
                          <a:latin typeface="+mn-lt"/>
                        </a:rPr>
                        <a:t> – 24 classes showed accuracy above 80%</a:t>
                      </a:r>
                    </a:p>
                    <a:p>
                      <a:r>
                        <a:rPr lang="en-US" sz="1200" dirty="0" err="1">
                          <a:latin typeface="+mn-lt"/>
                        </a:rPr>
                        <a:t>AlexNet+SVM</a:t>
                      </a:r>
                      <a:r>
                        <a:rPr lang="en-US" sz="1200" dirty="0">
                          <a:latin typeface="+mn-lt"/>
                        </a:rPr>
                        <a:t> - 26 classes showed accuracy above 80%</a:t>
                      </a:r>
                    </a:p>
                    <a:p>
                      <a:r>
                        <a:rPr lang="en-US" sz="1200" dirty="0">
                          <a:latin typeface="+mn-lt"/>
                        </a:rPr>
                        <a:t>Fine Tuned </a:t>
                      </a:r>
                      <a:r>
                        <a:rPr lang="en-US" sz="1200" dirty="0" err="1">
                          <a:latin typeface="+mn-lt"/>
                        </a:rPr>
                        <a:t>AlexNet</a:t>
                      </a:r>
                      <a:r>
                        <a:rPr lang="en-US" sz="1200" dirty="0">
                          <a:latin typeface="+mn-lt"/>
                        </a:rPr>
                        <a:t> – 60 classes showed accuracy above 80%</a:t>
                      </a:r>
                      <a:endParaRPr lang="en-IN" sz="1200" dirty="0">
                        <a:latin typeface="+mn-lt"/>
                      </a:endParaRPr>
                    </a:p>
                  </a:txBody>
                  <a:tcPr/>
                </a:tc>
                <a:extLst>
                  <a:ext uri="{0D108BD9-81ED-4DB2-BD59-A6C34878D82A}">
                    <a16:rowId xmlns:a16="http://schemas.microsoft.com/office/drawing/2014/main" val="3666493446"/>
                  </a:ext>
                </a:extLst>
              </a:tr>
              <a:tr h="796073">
                <a:tc>
                  <a:txBody>
                    <a:bodyPr/>
                    <a:lstStyle/>
                    <a:p>
                      <a:r>
                        <a:rPr lang="en-US" sz="1600" dirty="0">
                          <a:latin typeface="+mn-lt"/>
                        </a:rPr>
                        <a:t>5</a:t>
                      </a:r>
                      <a:endParaRPr lang="en-IN"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solidFill>
                            <a:schemeClr val="tx1"/>
                          </a:solidFill>
                          <a:latin typeface="+mn-lt"/>
                          <a:ea typeface="Times New Roman" panose="02020603050405020304" pitchFamily="18" charset="0"/>
                          <a:cs typeface="Arial" panose="020B0604020202020204" pitchFamily="34" charset="0"/>
                        </a:rPr>
                        <a:t>AN ENSEMBLE OF FINE-TUNED CONVOLUTIONAL NEURAL NETWORKS FOR MEDICAL IMAGE CLASSIFICATION</a:t>
                      </a:r>
                      <a:endParaRPr lang="en-IN" sz="1200" b="0" dirty="0">
                        <a:latin typeface="+mn-lt"/>
                        <a:cs typeface="Arial" panose="020B0604020202020204" pitchFamily="34" charset="0"/>
                      </a:endParaRPr>
                    </a:p>
                  </a:txBody>
                  <a:tcPr/>
                </a:tc>
                <a:tc>
                  <a:txBody>
                    <a:bodyPr/>
                    <a:lstStyle/>
                    <a:p>
                      <a:r>
                        <a:rPr lang="en-US" sz="1200" dirty="0">
                          <a:latin typeface="+mn-lt"/>
                        </a:rPr>
                        <a:t>Journal</a:t>
                      </a:r>
                      <a:endParaRPr lang="en-IN" sz="1600" dirty="0">
                        <a:latin typeface="+mn-lt"/>
                      </a:endParaRPr>
                    </a:p>
                  </a:txBody>
                  <a:tcPr/>
                </a:tc>
                <a:tc>
                  <a:txBody>
                    <a:bodyPr/>
                    <a:lstStyle/>
                    <a:p>
                      <a:r>
                        <a:rPr lang="en-US" sz="1200" dirty="0">
                          <a:latin typeface="+mn-lt"/>
                        </a:rPr>
                        <a:t>2016</a:t>
                      </a:r>
                      <a:endParaRPr lang="en-IN" sz="1600" dirty="0">
                        <a:latin typeface="+mn-lt"/>
                      </a:endParaRPr>
                    </a:p>
                  </a:txBody>
                  <a:tcPr/>
                </a:tc>
                <a:tc>
                  <a:txBody>
                    <a:bodyPr/>
                    <a:lstStyle/>
                    <a:p>
                      <a:r>
                        <a:rPr lang="en-US" sz="1200" dirty="0" err="1">
                          <a:latin typeface="+mn-lt"/>
                        </a:rPr>
                        <a:t>ImageCLEF</a:t>
                      </a:r>
                      <a:r>
                        <a:rPr lang="en-US" sz="1200" dirty="0">
                          <a:latin typeface="+mn-lt"/>
                        </a:rPr>
                        <a:t> 2016</a:t>
                      </a:r>
                    </a:p>
                    <a:p>
                      <a:r>
                        <a:rPr lang="en-US" sz="1200" dirty="0">
                          <a:latin typeface="+mn-lt"/>
                        </a:rPr>
                        <a:t>10932 images</a:t>
                      </a:r>
                    </a:p>
                    <a:p>
                      <a:r>
                        <a:rPr lang="en-US" sz="1200" dirty="0">
                          <a:latin typeface="+mn-lt"/>
                        </a:rPr>
                        <a:t>6766 – training images</a:t>
                      </a:r>
                    </a:p>
                    <a:p>
                      <a:r>
                        <a:rPr lang="en-US" sz="1200" dirty="0">
                          <a:latin typeface="+mn-lt"/>
                        </a:rPr>
                        <a:t>4166 – testing images</a:t>
                      </a:r>
                    </a:p>
                    <a:p>
                      <a:r>
                        <a:rPr lang="en-US" sz="1200" dirty="0">
                          <a:latin typeface="+mn-lt"/>
                        </a:rPr>
                        <a:t>30 classes</a:t>
                      </a:r>
                      <a:endParaRPr lang="en-IN" sz="1200" dirty="0">
                        <a:latin typeface="+mn-lt"/>
                      </a:endParaRPr>
                    </a:p>
                  </a:txBody>
                  <a:tcPr/>
                </a:tc>
                <a:tc>
                  <a:txBody>
                    <a:bodyPr/>
                    <a:lstStyle/>
                    <a:p>
                      <a:r>
                        <a:rPr lang="en-US" sz="1200" dirty="0">
                          <a:latin typeface="+mn-lt"/>
                        </a:rPr>
                        <a:t>Fine-tuned </a:t>
                      </a:r>
                      <a:r>
                        <a:rPr lang="en-US" sz="1200" dirty="0" err="1">
                          <a:latin typeface="+mn-lt"/>
                        </a:rPr>
                        <a:t>AlexNet</a:t>
                      </a:r>
                      <a:r>
                        <a:rPr lang="en-US" sz="1200" dirty="0">
                          <a:latin typeface="+mn-lt"/>
                        </a:rPr>
                        <a:t> with </a:t>
                      </a:r>
                      <a:r>
                        <a:rPr lang="en-US" sz="1200" dirty="0" err="1">
                          <a:latin typeface="+mn-lt"/>
                        </a:rPr>
                        <a:t>softmax</a:t>
                      </a:r>
                      <a:r>
                        <a:rPr lang="en-US" sz="1200" dirty="0">
                          <a:latin typeface="+mn-lt"/>
                        </a:rPr>
                        <a:t> classifier – 79.62</a:t>
                      </a:r>
                    </a:p>
                    <a:p>
                      <a:r>
                        <a:rPr lang="en-US" sz="1200" dirty="0">
                          <a:latin typeface="+mn-lt"/>
                        </a:rPr>
                        <a:t>Fine-tuned </a:t>
                      </a:r>
                      <a:r>
                        <a:rPr lang="en-US" sz="1200" dirty="0" err="1">
                          <a:latin typeface="+mn-lt"/>
                        </a:rPr>
                        <a:t>GoogLeNet</a:t>
                      </a:r>
                      <a:r>
                        <a:rPr lang="en-US" sz="1200" dirty="0">
                          <a:latin typeface="+mn-lt"/>
                        </a:rPr>
                        <a:t> wit </a:t>
                      </a:r>
                      <a:r>
                        <a:rPr lang="en-US" sz="1200" dirty="0" err="1">
                          <a:latin typeface="+mn-lt"/>
                        </a:rPr>
                        <a:t>softmax</a:t>
                      </a:r>
                      <a:r>
                        <a:rPr lang="en-US" sz="1200" dirty="0">
                          <a:latin typeface="+mn-lt"/>
                        </a:rPr>
                        <a:t> classifier – 77.17</a:t>
                      </a:r>
                      <a:endParaRPr lang="en-IN" sz="1200" dirty="0">
                        <a:latin typeface="+mn-lt"/>
                      </a:endParaRPr>
                    </a:p>
                  </a:txBody>
                  <a:tcPr/>
                </a:tc>
                <a:extLst>
                  <a:ext uri="{0D108BD9-81ED-4DB2-BD59-A6C34878D82A}">
                    <a16:rowId xmlns:a16="http://schemas.microsoft.com/office/drawing/2014/main" val="1380616360"/>
                  </a:ext>
                </a:extLst>
              </a:tr>
              <a:tr h="796073">
                <a:tc>
                  <a:txBody>
                    <a:bodyPr/>
                    <a:lstStyle/>
                    <a:p>
                      <a:r>
                        <a:rPr lang="en-US" sz="1600" dirty="0">
                          <a:latin typeface="+mn-lt"/>
                        </a:rPr>
                        <a:t>6</a:t>
                      </a:r>
                      <a:endParaRPr lang="en-IN"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mn-lt"/>
                          <a:ea typeface="Times New Roman" panose="02020603050405020304" pitchFamily="18" charset="0"/>
                          <a:cs typeface="Times New Roman" panose="02020603050405020304" pitchFamily="18" charset="0"/>
                        </a:rPr>
                        <a:t>X-RAY IMAGE CLASSIFICATION USING DOMAIN TRANSFERRED CONVOLUTIONAL NEURAL NETWORKS AND LOCAL SPARSE SPATIAL PYRAMID</a:t>
                      </a:r>
                      <a:r>
                        <a:rPr lang="en-US" sz="1100" b="0" dirty="0">
                          <a:latin typeface="+mn-lt"/>
                          <a:ea typeface="Times New Roman" panose="02020603050405020304" pitchFamily="18" charset="0"/>
                          <a:cs typeface="Times New Roman" panose="02020603050405020304" pitchFamily="18" charset="0"/>
                        </a:rPr>
                        <a:t> </a:t>
                      </a:r>
                      <a:endParaRPr lang="en-IN" sz="1100" b="0" dirty="0">
                        <a:latin typeface="+mn-lt"/>
                      </a:endParaRPr>
                    </a:p>
                    <a:p>
                      <a:endParaRPr lang="en-IN" sz="1100" b="0" dirty="0">
                        <a:latin typeface="+mn-lt"/>
                        <a:cs typeface="Arial" panose="020B0604020202020204" pitchFamily="34" charset="0"/>
                      </a:endParaRPr>
                    </a:p>
                  </a:txBody>
                  <a:tcPr/>
                </a:tc>
                <a:tc>
                  <a:txBody>
                    <a:bodyPr/>
                    <a:lstStyle/>
                    <a:p>
                      <a:r>
                        <a:rPr lang="en-US" sz="1200" dirty="0">
                          <a:latin typeface="+mn-lt"/>
                        </a:rPr>
                        <a:t>Conference</a:t>
                      </a:r>
                      <a:endParaRPr lang="en-IN" sz="1600" dirty="0">
                        <a:latin typeface="+mn-lt"/>
                      </a:endParaRPr>
                    </a:p>
                  </a:txBody>
                  <a:tcPr/>
                </a:tc>
                <a:tc>
                  <a:txBody>
                    <a:bodyPr/>
                    <a:lstStyle/>
                    <a:p>
                      <a:r>
                        <a:rPr lang="en-US" sz="1200" dirty="0">
                          <a:latin typeface="+mn-lt"/>
                        </a:rPr>
                        <a:t>2016</a:t>
                      </a:r>
                      <a:endParaRPr lang="en-IN" sz="1600" dirty="0">
                        <a:latin typeface="+mn-lt"/>
                      </a:endParaRPr>
                    </a:p>
                  </a:txBody>
                  <a:tcPr/>
                </a:tc>
                <a:tc>
                  <a:txBody>
                    <a:bodyPr/>
                    <a:lstStyle/>
                    <a:p>
                      <a:r>
                        <a:rPr lang="en-US" sz="1200" dirty="0">
                          <a:latin typeface="+mn-lt"/>
                        </a:rPr>
                        <a:t>N/A</a:t>
                      </a:r>
                      <a:endParaRPr lang="en-IN" sz="1600" dirty="0">
                        <a:latin typeface="+mn-lt"/>
                      </a:endParaRPr>
                    </a:p>
                  </a:txBody>
                  <a:tcPr/>
                </a:tc>
                <a:tc>
                  <a:txBody>
                    <a:bodyPr/>
                    <a:lstStyle/>
                    <a:p>
                      <a:pPr marL="0" indent="0">
                        <a:spcAft>
                          <a:spcPts val="800"/>
                        </a:spcAft>
                        <a:buFont typeface="Arial" panose="020B0604020202020204" pitchFamily="34" charset="0"/>
                        <a:buNone/>
                      </a:pPr>
                      <a:r>
                        <a:rPr lang="en-US" sz="1200" dirty="0">
                          <a:latin typeface="+mn-lt"/>
                          <a:cs typeface="Arial" panose="020B0604020202020204" pitchFamily="34" charset="0"/>
                        </a:rPr>
                        <a:t>Fusion of Domain Transferred CNN and SSP gave an error of 159.</a:t>
                      </a:r>
                    </a:p>
                    <a:p>
                      <a:pPr marL="0" indent="0">
                        <a:spcAft>
                          <a:spcPts val="800"/>
                        </a:spcAft>
                        <a:buFont typeface="Arial" panose="020B0604020202020204" pitchFamily="34" charset="0"/>
                        <a:buNone/>
                      </a:pPr>
                      <a:r>
                        <a:rPr lang="en-US" sz="1200" dirty="0">
                          <a:latin typeface="+mn-lt"/>
                          <a:cs typeface="Arial" panose="020B0604020202020204" pitchFamily="34" charset="0"/>
                        </a:rPr>
                        <a:t>DT-CNN had a recall of 47% and SSP had recall of 82%.</a:t>
                      </a:r>
                    </a:p>
                    <a:p>
                      <a:pPr marL="0" indent="0">
                        <a:spcAft>
                          <a:spcPts val="800"/>
                        </a:spcAft>
                        <a:buFont typeface="Arial" panose="020B0604020202020204" pitchFamily="34" charset="0"/>
                        <a:buNone/>
                      </a:pPr>
                      <a:r>
                        <a:rPr lang="en-US" sz="1200" dirty="0">
                          <a:latin typeface="+mn-lt"/>
                          <a:cs typeface="Arial" panose="020B0604020202020204" pitchFamily="34" charset="0"/>
                        </a:rPr>
                        <a:t>Their fusion had a recall of 86%</a:t>
                      </a:r>
                      <a:endParaRPr lang="en-IN" sz="1200" dirty="0">
                        <a:latin typeface="+mn-lt"/>
                        <a:cs typeface="Arial" panose="020B0604020202020204" pitchFamily="34" charset="0"/>
                      </a:endParaRPr>
                    </a:p>
                  </a:txBody>
                  <a:tcPr/>
                </a:tc>
                <a:extLst>
                  <a:ext uri="{0D108BD9-81ED-4DB2-BD59-A6C34878D82A}">
                    <a16:rowId xmlns:a16="http://schemas.microsoft.com/office/drawing/2014/main" val="3638532803"/>
                  </a:ext>
                </a:extLst>
              </a:tr>
            </a:tbl>
          </a:graphicData>
        </a:graphic>
      </p:graphicFrame>
    </p:spTree>
    <p:extLst>
      <p:ext uri="{BB962C8B-B14F-4D97-AF65-F5344CB8AC3E}">
        <p14:creationId xmlns:p14="http://schemas.microsoft.com/office/powerpoint/2010/main" val="1874919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600" y="533400"/>
            <a:ext cx="8686800" cy="6019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457200" y="619849"/>
            <a:ext cx="8229600" cy="533400"/>
          </a:xfrm>
        </p:spPr>
        <p:txBody>
          <a:bodyPr>
            <a:noAutofit/>
          </a:bodyPr>
          <a:lstStyle/>
          <a:p>
            <a:r>
              <a:rPr lang="en-US" sz="2400" b="1" dirty="0">
                <a:latin typeface="Arial" panose="020B0604020202020204" pitchFamily="34" charset="0"/>
                <a:cs typeface="Arial" panose="020B0604020202020204" pitchFamily="34" charset="0"/>
              </a:rPr>
              <a:t>LITERATURE SURVEY SUMMARY </a:t>
            </a:r>
            <a:endParaRPr lang="en-US" sz="3600" b="1"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674" y="19940"/>
            <a:ext cx="1320326" cy="4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9">
            <a:extLst>
              <a:ext uri="{FF2B5EF4-FFF2-40B4-BE49-F238E27FC236}">
                <a16:creationId xmlns:a16="http://schemas.microsoft.com/office/drawing/2014/main" id="{C0B454FC-0AF2-F5D5-081C-3DF1B43E90E4}"/>
              </a:ext>
            </a:extLst>
          </p:cNvPr>
          <p:cNvSpPr txBox="1"/>
          <p:nvPr/>
        </p:nvSpPr>
        <p:spPr>
          <a:xfrm>
            <a:off x="624919" y="1341324"/>
            <a:ext cx="7894162" cy="4707635"/>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03195">
              <a:lnSpc>
                <a:spcPct val="115000"/>
              </a:lnSpc>
              <a:spcAft>
                <a:spcPts val="800"/>
              </a:spcAft>
            </a:pPr>
            <a:r>
              <a:rPr lang="en-US" b="0" i="1" kern="1200" dirty="0">
                <a:solidFill>
                  <a:schemeClr val="tx1"/>
                </a:solidFill>
                <a:effectLst/>
                <a:latin typeface="+mn-lt"/>
                <a:ea typeface="+mn-ea"/>
                <a:cs typeface="Arial" panose="020B0604020202020204" pitchFamily="34" charset="0"/>
              </a:rPr>
              <a:t>“A NOVEL DATA AUGMENTATION BASED ON GABOR FILTER AND CONVOLUTIONAL DEEP LEARNING FOR IMPROVING THE CLASSIFICATION OF COVID-19 CHEST X-RAY IMAGES” journal 2022</a:t>
            </a:r>
          </a:p>
          <a:p>
            <a:pPr marL="342900" indent="-342900">
              <a:lnSpc>
                <a:spcPct val="200000"/>
              </a:lnSpc>
              <a:buFont typeface="Arial" panose="020B0604020202020204" pitchFamily="34" charset="0"/>
              <a:buChar char="•"/>
            </a:pPr>
            <a:r>
              <a:rPr lang="en-US" sz="2000" dirty="0">
                <a:solidFill>
                  <a:schemeClr val="tx1"/>
                </a:solidFill>
                <a:latin typeface="+mn-lt"/>
                <a:ea typeface="+mn-ea"/>
                <a:cs typeface="Arial" panose="020B0604020202020204" pitchFamily="34" charset="0"/>
              </a:rPr>
              <a:t>It is a latest approach that provides best accuracy for classification of X-ray images considering an imbalanced dataset.</a:t>
            </a:r>
          </a:p>
          <a:p>
            <a:pPr marL="342900" indent="-342900">
              <a:lnSpc>
                <a:spcPct val="200000"/>
              </a:lnSpc>
              <a:buFont typeface="Arial" panose="020B0604020202020204" pitchFamily="34" charset="0"/>
              <a:buChar char="•"/>
            </a:pPr>
            <a:r>
              <a:rPr lang="en-US" sz="2000" dirty="0">
                <a:solidFill>
                  <a:schemeClr val="tx1"/>
                </a:solidFill>
                <a:latin typeface="+mn-lt"/>
                <a:ea typeface="+mn-ea"/>
                <a:cs typeface="Arial" panose="020B0604020202020204" pitchFamily="34" charset="0"/>
              </a:rPr>
              <a:t>This </a:t>
            </a:r>
            <a:r>
              <a:rPr lang="en-IN" sz="2000" kern="1200" dirty="0">
                <a:solidFill>
                  <a:schemeClr val="tx1"/>
                </a:solidFill>
                <a:effectLst/>
                <a:latin typeface="+mn-lt"/>
                <a:ea typeface="+mn-ea"/>
                <a:cs typeface="+mn-cs"/>
              </a:rPr>
              <a:t>resolves the data limitation problem by combining the traditional data augmentation techniques with the GAN.</a:t>
            </a:r>
          </a:p>
          <a:p>
            <a:pPr marL="342900" indent="-342900">
              <a:lnSpc>
                <a:spcPct val="200000"/>
              </a:lnSpc>
              <a:buFont typeface="Arial" panose="020B0604020202020204" pitchFamily="34" charset="0"/>
              <a:buChar char="•"/>
            </a:pPr>
            <a:r>
              <a:rPr lang="en-IN" sz="2000" kern="1200" dirty="0">
                <a:solidFill>
                  <a:schemeClr val="tx1"/>
                </a:solidFill>
                <a:effectLst/>
                <a:latin typeface="+mn-lt"/>
                <a:ea typeface="+mn-ea"/>
                <a:cs typeface="+mn-cs"/>
              </a:rPr>
              <a:t>Also added a deeper extraction of features by applying different filters,</a:t>
            </a:r>
            <a:r>
              <a:rPr lang="en-IN" sz="2000" dirty="0">
                <a:solidFill>
                  <a:schemeClr val="tx1"/>
                </a:solidFill>
                <a:latin typeface="+mn-lt"/>
                <a:ea typeface="+mn-ea"/>
                <a:cs typeface="+mn-cs"/>
              </a:rPr>
              <a:t> namely Gabor Filter, Sobel Filter, etc</a:t>
            </a:r>
            <a:r>
              <a:rPr lang="en-IN" sz="2000" kern="1200" dirty="0">
                <a:solidFill>
                  <a:schemeClr val="tx1"/>
                </a:solidFill>
                <a:effectLst/>
                <a:latin typeface="+mn-lt"/>
                <a:ea typeface="+mn-ea"/>
                <a:cs typeface="+mn-cs"/>
              </a:rPr>
              <a:t>. </a:t>
            </a:r>
          </a:p>
          <a:p>
            <a:pPr marL="203195">
              <a:lnSpc>
                <a:spcPct val="115000"/>
              </a:lnSpc>
              <a:spcAft>
                <a:spcPts val="800"/>
              </a:spcAft>
            </a:pPr>
            <a:endParaRPr lang="en-US" sz="2000" dirty="0">
              <a:solidFill>
                <a:schemeClr val="tx1"/>
              </a:solidFill>
              <a:latin typeface="Arial" panose="020B0604020202020204" pitchFamily="34" charset="0"/>
              <a:ea typeface="+mn-ea"/>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14004</TotalTime>
  <Words>1491</Words>
  <Application>Microsoft Office PowerPoint</Application>
  <PresentationFormat>On-screen Show (4:3)</PresentationFormat>
  <Paragraphs>253</Paragraphs>
  <Slides>33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NexusSans</vt:lpstr>
      <vt:lpstr>Times New Roman</vt:lpstr>
      <vt:lpstr>Verdana</vt:lpstr>
      <vt:lpstr>zeitung</vt:lpstr>
      <vt:lpstr>Office Theme</vt:lpstr>
      <vt:lpstr>PowerPoint Presentation</vt:lpstr>
      <vt:lpstr>PowerPoint Presentation</vt:lpstr>
      <vt:lpstr>OBJECTIVE </vt:lpstr>
      <vt:lpstr>PROBLEM STATEMENT: </vt:lpstr>
      <vt:lpstr>DATASET DETAILS    </vt:lpstr>
      <vt:lpstr>DATASET DETAILS    </vt:lpstr>
      <vt:lpstr>LITERATURE SURVEY</vt:lpstr>
      <vt:lpstr>LITERATURE SURVEY</vt:lpstr>
      <vt:lpstr>LITERATURE SURVEY SUMMARY </vt:lpstr>
      <vt:lpstr>ARCHITECTURE DIAGRAM      </vt:lpstr>
      <vt:lpstr>MODULES AND EXPLANATION     </vt:lpstr>
      <vt:lpstr>PowerPoint Presentation</vt:lpstr>
      <vt:lpstr>GAN Augmentation</vt:lpstr>
      <vt:lpstr>GAN Structure</vt:lpstr>
      <vt:lpstr>PowerPoint Presentation</vt:lpstr>
      <vt:lpstr>PowerPoint Presentation</vt:lpstr>
      <vt:lpstr>Gabor Filter</vt:lpstr>
      <vt:lpstr>PowerPoint Presentation</vt:lpstr>
      <vt:lpstr>PowerPoint Presentation</vt:lpstr>
      <vt:lpstr>PowerPoint Presentation</vt:lpstr>
      <vt:lpstr>PowerPoint Presentation</vt:lpstr>
      <vt:lpstr>PowerPoint Presentation</vt:lpstr>
      <vt:lpstr>Classification models</vt:lpstr>
      <vt:lpstr>PowerPoint Presentation</vt:lpstr>
      <vt:lpstr>DenseNet121</vt:lpstr>
      <vt:lpstr>InceptionV3</vt:lpstr>
      <vt:lpstr>EfficientNetB3</vt:lpstr>
      <vt:lpstr>Results Comparison</vt:lpstr>
      <vt:lpstr>Results Comparison</vt:lpstr>
      <vt:lpstr>EfficientNetB3 Confusion Matrix  Summary</vt:lpstr>
      <vt:lpstr>Misclassification Examples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Suchithra M</dc:creator>
  <cp:lastModifiedBy>kaushik reddy</cp:lastModifiedBy>
  <cp:revision>77</cp:revision>
  <dcterms:created xsi:type="dcterms:W3CDTF">2023-01-31T11:01:35Z</dcterms:created>
  <dcterms:modified xsi:type="dcterms:W3CDTF">2023-06-01T05:14:49Z</dcterms:modified>
</cp:coreProperties>
</file>